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Xd8rCRtfxQlHfjg0dOYu0NE5h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Restore and rejuvenate mauri life force to bring social, economic and environmental systems and supports into balance</a:t>
            </a:r>
            <a:endParaRPr/>
          </a:p>
          <a:p>
            <a:pPr marL="171450" lvl="0" indent="-171450" algn="l" rtl="0">
              <a:spcBef>
                <a:spcPts val="800"/>
              </a:spcBef>
              <a:spcAft>
                <a:spcPts val="0"/>
              </a:spcAft>
              <a:buClr>
                <a:schemeClr val="dk1"/>
              </a:buClr>
              <a:buSzPts val="1200"/>
              <a:buFont typeface="Arial"/>
              <a:buChar char="•"/>
            </a:pPr>
            <a:r>
              <a:rPr lang="en-US"/>
              <a:t>Address injustices</a:t>
            </a:r>
            <a:endParaRPr/>
          </a:p>
          <a:p>
            <a:pPr marL="171450" lvl="0" indent="-171450" algn="l" rtl="0">
              <a:spcBef>
                <a:spcPts val="800"/>
              </a:spcBef>
              <a:spcAft>
                <a:spcPts val="0"/>
              </a:spcAft>
              <a:buClr>
                <a:schemeClr val="dk1"/>
              </a:buClr>
              <a:buSzPts val="1200"/>
              <a:buFont typeface="Arial"/>
              <a:buChar char="•"/>
            </a:pPr>
            <a:r>
              <a:rPr lang="en-US"/>
              <a:t>Are inclusive and based on shared principles, values and visions</a:t>
            </a:r>
            <a:endParaRPr/>
          </a:p>
          <a:p>
            <a:pPr marL="171450" lvl="0" indent="-171450" algn="l" rtl="0">
              <a:spcBef>
                <a:spcPts val="800"/>
              </a:spcBef>
              <a:spcAft>
                <a:spcPts val="0"/>
              </a:spcAft>
              <a:buClr>
                <a:schemeClr val="dk1"/>
              </a:buClr>
              <a:buSzPts val="1200"/>
              <a:buFont typeface="Arial"/>
              <a:buChar char="•"/>
            </a:pPr>
            <a:r>
              <a:rPr lang="en-US"/>
              <a:t>Support oranga wellbeing for all</a:t>
            </a:r>
            <a:endParaRPr/>
          </a:p>
          <a:p>
            <a:pPr marL="0" lvl="0" indent="0" algn="l" rtl="0">
              <a:spcBef>
                <a:spcPts val="800"/>
              </a:spcBef>
              <a:spcAft>
                <a:spcPts val="0"/>
              </a:spcAft>
              <a:buNone/>
            </a:pPr>
            <a:endParaRPr/>
          </a:p>
        </p:txBody>
      </p:sp>
      <p:sp>
        <p:nvSpPr>
          <p:cNvPr id="155" name="Google Shape;15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In Aotearoa New Zealand, there is a national framework that applies in a just transition process: Te Tiriti o Waitangi.</a:t>
            </a:r>
            <a:endParaRPr/>
          </a:p>
          <a:p>
            <a:pPr marL="171450" lvl="0" indent="-171450" algn="l" rtl="0">
              <a:spcBef>
                <a:spcPts val="0"/>
              </a:spcBef>
              <a:spcAft>
                <a:spcPts val="0"/>
              </a:spcAft>
              <a:buClr>
                <a:schemeClr val="dk1"/>
              </a:buClr>
              <a:buSzPts val="1200"/>
              <a:buFont typeface="Arial"/>
              <a:buChar char="•"/>
            </a:pPr>
            <a:r>
              <a:rPr lang="en-US"/>
              <a:t>Just transitions should recognise the past and ongoing injustices and inequities for Māori.</a:t>
            </a:r>
            <a:endParaRPr/>
          </a:p>
          <a:p>
            <a:pPr marL="171450" lvl="0" indent="-171450" algn="l" rtl="0">
              <a:spcBef>
                <a:spcPts val="0"/>
              </a:spcBef>
              <a:spcAft>
                <a:spcPts val="0"/>
              </a:spcAft>
              <a:buClr>
                <a:schemeClr val="dk1"/>
              </a:buClr>
              <a:buSzPts val="1200"/>
              <a:buFont typeface="Arial"/>
              <a:buChar char="•"/>
            </a:pPr>
            <a:r>
              <a:rPr lang="en-US"/>
              <a:t>To give effect to Te Tiriti, a just transition process must be resourced and empowered through regulatory and legal frameworks.</a:t>
            </a:r>
            <a:endParaRPr/>
          </a:p>
          <a:p>
            <a:pPr marL="0" lvl="0" indent="0" algn="l" rtl="0">
              <a:spcBef>
                <a:spcPts val="0"/>
              </a:spcBef>
              <a:spcAft>
                <a:spcPts val="0"/>
              </a:spcAft>
              <a:buNone/>
            </a:pPr>
            <a:endParaRPr/>
          </a:p>
        </p:txBody>
      </p:sp>
      <p:sp>
        <p:nvSpPr>
          <p:cNvPr id="170" name="Google Shape;17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Te ao Māori can help shape just transition processes to better address complex problems. </a:t>
            </a:r>
            <a:endParaRPr/>
          </a:p>
          <a:p>
            <a:pPr marL="171450" lvl="0" indent="-171450" algn="l" rtl="0">
              <a:spcBef>
                <a:spcPts val="0"/>
              </a:spcBef>
              <a:spcAft>
                <a:spcPts val="0"/>
              </a:spcAft>
              <a:buClr>
                <a:schemeClr val="dk1"/>
              </a:buClr>
              <a:buSzPts val="1200"/>
              <a:buFont typeface="Arial"/>
              <a:buChar char="•"/>
            </a:pPr>
            <a:r>
              <a:rPr lang="en-US"/>
              <a:t>Māori concepts and values have guided responsiveness to and planning for change for generations.</a:t>
            </a:r>
            <a:endParaRPr/>
          </a:p>
          <a:p>
            <a:pPr marL="171450" lvl="0" indent="-171450" algn="l" rtl="0">
              <a:spcBef>
                <a:spcPts val="0"/>
              </a:spcBef>
              <a:spcAft>
                <a:spcPts val="0"/>
              </a:spcAft>
              <a:buClr>
                <a:schemeClr val="dk1"/>
              </a:buClr>
              <a:buSzPts val="1200"/>
              <a:buFont typeface="Arial"/>
              <a:buChar char="•"/>
            </a:pPr>
            <a:r>
              <a:rPr lang="en-US"/>
              <a:t>The guide draws on tikanga and mātauranga and includes case studies of transitions led by iwi, hapū and Māori communities as well as others. </a:t>
            </a:r>
            <a:endParaRPr/>
          </a:p>
          <a:p>
            <a:pPr marL="0" lvl="0" indent="0" algn="l" rtl="0">
              <a:spcBef>
                <a:spcPts val="0"/>
              </a:spcBef>
              <a:spcAft>
                <a:spcPts val="0"/>
              </a:spcAft>
              <a:buNone/>
            </a:pPr>
            <a:endParaRPr/>
          </a:p>
        </p:txBody>
      </p:sp>
      <p:sp>
        <p:nvSpPr>
          <p:cNvPr id="178" name="Google Shape;1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Open Sans"/>
                <a:ea typeface="Open Sans"/>
                <a:cs typeface="Open Sans"/>
                <a:sym typeface="Open Sans"/>
              </a:rPr>
              <a:t>The guide highlights mātāpono that may guide processes for working together. </a:t>
            </a:r>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None/>
            </a:pPr>
            <a:r>
              <a:rPr lang="en-US" sz="1200">
                <a:latin typeface="Open Sans"/>
                <a:ea typeface="Open Sans"/>
                <a:cs typeface="Open Sans"/>
                <a:sym typeface="Open Sans"/>
              </a:rPr>
              <a:t>Their application should be defined by communities themselves (as informed by tikanga). </a:t>
            </a:r>
            <a:endParaRPr sz="1200">
              <a:latin typeface="Open Sans"/>
              <a:ea typeface="Open Sans"/>
              <a:cs typeface="Open Sans"/>
              <a:sym typeface="Open Sans"/>
            </a:endParaRPr>
          </a:p>
          <a:p>
            <a:pPr marL="0" lvl="0" indent="0" algn="l" rtl="0">
              <a:spcBef>
                <a:spcPts val="0"/>
              </a:spcBef>
              <a:spcAft>
                <a:spcPts val="0"/>
              </a:spcAft>
              <a:buNone/>
            </a:pPr>
            <a:endParaRPr/>
          </a:p>
        </p:txBody>
      </p:sp>
      <p:sp>
        <p:nvSpPr>
          <p:cNvPr id="186" name="Google Shape;1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Just transition processes bring communities together to take collective action shaped by shared visions and values supporting equitable outcomes.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 guide covers four stages: </a:t>
            </a:r>
            <a:endParaRPr/>
          </a:p>
          <a:p>
            <a:pPr marL="171450" lvl="0" indent="-171450" algn="l" rtl="0">
              <a:spcBef>
                <a:spcPts val="0"/>
              </a:spcBef>
              <a:spcAft>
                <a:spcPts val="0"/>
              </a:spcAft>
              <a:buClr>
                <a:schemeClr val="dk1"/>
              </a:buClr>
              <a:buSzPts val="1200"/>
              <a:buFont typeface="Arial"/>
              <a:buChar char="•"/>
            </a:pPr>
            <a:r>
              <a:rPr lang="en-US"/>
              <a:t>Connecting</a:t>
            </a:r>
            <a:endParaRPr/>
          </a:p>
          <a:p>
            <a:pPr marL="171450" lvl="0" indent="-171450" algn="l" rtl="0">
              <a:spcBef>
                <a:spcPts val="0"/>
              </a:spcBef>
              <a:spcAft>
                <a:spcPts val="0"/>
              </a:spcAft>
              <a:buClr>
                <a:schemeClr val="dk1"/>
              </a:buClr>
              <a:buSzPts val="1200"/>
              <a:buFont typeface="Arial"/>
              <a:buChar char="•"/>
            </a:pPr>
            <a:r>
              <a:rPr lang="en-US"/>
              <a:t>Planning</a:t>
            </a:r>
            <a:endParaRPr/>
          </a:p>
          <a:p>
            <a:pPr marL="171450" lvl="0" indent="-171450" algn="l" rtl="0">
              <a:spcBef>
                <a:spcPts val="0"/>
              </a:spcBef>
              <a:spcAft>
                <a:spcPts val="0"/>
              </a:spcAft>
              <a:buClr>
                <a:schemeClr val="dk1"/>
              </a:buClr>
              <a:buSzPts val="1200"/>
              <a:buFont typeface="Arial"/>
              <a:buChar char="•"/>
            </a:pPr>
            <a:r>
              <a:rPr lang="en-US"/>
              <a:t>Acting </a:t>
            </a:r>
            <a:endParaRPr/>
          </a:p>
          <a:p>
            <a:pPr marL="171450" lvl="0" indent="-171450" algn="l" rtl="0">
              <a:spcBef>
                <a:spcPts val="0"/>
              </a:spcBef>
              <a:spcAft>
                <a:spcPts val="0"/>
              </a:spcAft>
              <a:buClr>
                <a:schemeClr val="dk1"/>
              </a:buClr>
              <a:buSzPts val="1200"/>
              <a:buFont typeface="Arial"/>
              <a:buChar char="•"/>
            </a:pPr>
            <a:r>
              <a:rPr lang="en-US"/>
              <a:t>Adapting</a:t>
            </a:r>
            <a:endParaRPr/>
          </a:p>
          <a:p>
            <a:pPr marL="0" lvl="0" indent="0" algn="l" rtl="0">
              <a:spcBef>
                <a:spcPts val="0"/>
              </a:spcBef>
              <a:spcAft>
                <a:spcPts val="0"/>
              </a:spcAft>
              <a:buNone/>
            </a:pPr>
            <a:endParaRPr/>
          </a:p>
        </p:txBody>
      </p:sp>
      <p:sp>
        <p:nvSpPr>
          <p:cNvPr id="202" name="Google Shape;20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Collective action requires strong relationships based on trust and shared understanding.</a:t>
            </a:r>
            <a:endParaRPr/>
          </a:p>
          <a:p>
            <a:pPr marL="171450" lvl="0" indent="-171450" algn="l" rtl="0">
              <a:spcBef>
                <a:spcPts val="0"/>
              </a:spcBef>
              <a:spcAft>
                <a:spcPts val="0"/>
              </a:spcAft>
              <a:buClr>
                <a:schemeClr val="dk1"/>
              </a:buClr>
              <a:buSzPts val="1200"/>
              <a:buFont typeface="Arial"/>
              <a:buChar char="•"/>
            </a:pPr>
            <a:r>
              <a:rPr lang="en-US"/>
              <a:t>All over Aotearoa New Zealand people are stepping up to lead or help lead a transition in their community.</a:t>
            </a:r>
            <a:endParaRPr/>
          </a:p>
          <a:p>
            <a:pPr marL="171450" lvl="0" indent="-171450" algn="l" rtl="0">
              <a:spcBef>
                <a:spcPts val="0"/>
              </a:spcBef>
              <a:spcAft>
                <a:spcPts val="0"/>
              </a:spcAft>
              <a:buClr>
                <a:schemeClr val="dk1"/>
              </a:buClr>
              <a:buSzPts val="1200"/>
              <a:buFont typeface="Arial"/>
              <a:buChar char="•"/>
            </a:pPr>
            <a:r>
              <a:rPr lang="en-US"/>
              <a:t>Facilitation is about supporting groups to work cooperatively and effectively together and involving all participants in a meaningful way. </a:t>
            </a:r>
            <a:endParaRPr/>
          </a:p>
          <a:p>
            <a:pPr marL="171450" lvl="0" indent="-171450" algn="l" rtl="0">
              <a:spcBef>
                <a:spcPts val="0"/>
              </a:spcBef>
              <a:spcAft>
                <a:spcPts val="0"/>
              </a:spcAft>
              <a:buClr>
                <a:schemeClr val="dk1"/>
              </a:buClr>
              <a:buSzPts val="1200"/>
              <a:buFont typeface="Arial"/>
              <a:buChar char="•"/>
            </a:pPr>
            <a:r>
              <a:rPr lang="en-US"/>
              <a:t>Seeking to understand and meet the concerns and needs of those involved will help build enduring support for constructive action.</a:t>
            </a:r>
            <a:endParaRPr/>
          </a:p>
          <a:p>
            <a:pPr marL="171450" lvl="0" indent="-171450" algn="l" rtl="0">
              <a:spcBef>
                <a:spcPts val="0"/>
              </a:spcBef>
              <a:spcAft>
                <a:spcPts val="0"/>
              </a:spcAft>
              <a:buClr>
                <a:schemeClr val="dk1"/>
              </a:buClr>
              <a:buSzPts val="1200"/>
              <a:buFont typeface="Arial"/>
              <a:buChar char="•"/>
            </a:pPr>
            <a:r>
              <a:rPr lang="en-US"/>
              <a:t>Building support requires engaging the persuadables while supporting the willing.</a:t>
            </a:r>
            <a:endParaRPr/>
          </a:p>
          <a:p>
            <a:pPr marL="0" lvl="0" indent="0" algn="l" rtl="0">
              <a:spcBef>
                <a:spcPts val="0"/>
              </a:spcBef>
              <a:spcAft>
                <a:spcPts val="0"/>
              </a:spcAft>
              <a:buNone/>
            </a:pPr>
            <a:endParaRPr/>
          </a:p>
        </p:txBody>
      </p:sp>
      <p:sp>
        <p:nvSpPr>
          <p:cNvPr id="219" name="Google Shape;21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Open Sans"/>
                <a:ea typeface="Open Sans"/>
                <a:cs typeface="Open Sans"/>
                <a:sym typeface="Open Sans"/>
              </a:rPr>
              <a:t>Designing transition processes</a:t>
            </a:r>
            <a:endParaRPr/>
          </a:p>
          <a:p>
            <a:pPr marL="0" lvl="0" indent="0" algn="l" rtl="0">
              <a:spcBef>
                <a:spcPts val="800"/>
              </a:spcBef>
              <a:spcAft>
                <a:spcPts val="0"/>
              </a:spcAft>
              <a:buNone/>
            </a:pPr>
            <a:r>
              <a:rPr lang="en-US" sz="1200">
                <a:latin typeface="Open Sans"/>
                <a:ea typeface="Open Sans"/>
                <a:cs typeface="Open Sans"/>
                <a:sym typeface="Open Sans"/>
              </a:rPr>
              <a:t>Understanding the system</a:t>
            </a:r>
            <a:endParaRPr/>
          </a:p>
          <a:p>
            <a:pPr marL="0" lvl="0" indent="0" algn="l" rtl="0">
              <a:spcBef>
                <a:spcPts val="800"/>
              </a:spcBef>
              <a:spcAft>
                <a:spcPts val="0"/>
              </a:spcAft>
              <a:buNone/>
            </a:pPr>
            <a:r>
              <a:rPr lang="en-US" sz="1200">
                <a:latin typeface="Open Sans"/>
                <a:ea typeface="Open Sans"/>
                <a:cs typeface="Open Sans"/>
                <a:sym typeface="Open Sans"/>
              </a:rPr>
              <a:t>Developing a shared vision and values</a:t>
            </a:r>
            <a:endParaRPr/>
          </a:p>
          <a:p>
            <a:pPr marL="0" lvl="0" indent="0" algn="l" rtl="0">
              <a:spcBef>
                <a:spcPts val="800"/>
              </a:spcBef>
              <a:spcAft>
                <a:spcPts val="0"/>
              </a:spcAft>
              <a:buNone/>
            </a:pPr>
            <a:r>
              <a:rPr lang="en-US" sz="1200">
                <a:latin typeface="Open Sans"/>
                <a:ea typeface="Open Sans"/>
                <a:cs typeface="Open Sans"/>
                <a:sym typeface="Open Sans"/>
              </a:rPr>
              <a:t>Communicating with others</a:t>
            </a:r>
            <a:endParaRPr/>
          </a:p>
          <a:p>
            <a:pPr marL="0" lvl="0" indent="0" algn="l" rtl="0">
              <a:spcBef>
                <a:spcPts val="800"/>
              </a:spcBef>
              <a:spcAft>
                <a:spcPts val="0"/>
              </a:spcAft>
              <a:buNone/>
            </a:pPr>
            <a:endParaRPr/>
          </a:p>
        </p:txBody>
      </p:sp>
      <p:sp>
        <p:nvSpPr>
          <p:cNvPr id="233" name="Google Shape;23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How people organise their work together can be structured in different ways, reflecting the diverse contexts in which transitions arise. </a:t>
            </a:r>
            <a:endParaRPr/>
          </a:p>
          <a:p>
            <a:pPr marL="171450" lvl="0" indent="-171450" algn="l" rtl="0">
              <a:spcBef>
                <a:spcPts val="0"/>
              </a:spcBef>
              <a:spcAft>
                <a:spcPts val="0"/>
              </a:spcAft>
              <a:buClr>
                <a:schemeClr val="dk1"/>
              </a:buClr>
              <a:buSzPts val="1200"/>
              <a:buFont typeface="Arial"/>
              <a:buChar char="•"/>
            </a:pPr>
            <a:r>
              <a:rPr lang="en-US"/>
              <a:t>Systems thinking makes sense of the complexity of the world by looking at the linkages and interactions between parts, rather than by studying parts individually.</a:t>
            </a:r>
            <a:endParaRPr/>
          </a:p>
          <a:p>
            <a:pPr marL="171450" lvl="0" indent="-171450" algn="l" rtl="0">
              <a:spcBef>
                <a:spcPts val="0"/>
              </a:spcBef>
              <a:spcAft>
                <a:spcPts val="0"/>
              </a:spcAft>
              <a:buClr>
                <a:schemeClr val="dk1"/>
              </a:buClr>
              <a:buSzPts val="1200"/>
              <a:buFont typeface="Arial"/>
              <a:buChar char="•"/>
            </a:pPr>
            <a:r>
              <a:rPr lang="en-US"/>
              <a:t>Working together to identify a shared vision and values can help a diverse group choose a common direction. </a:t>
            </a:r>
            <a:endParaRPr/>
          </a:p>
          <a:p>
            <a:pPr marL="171450" lvl="0" indent="-171450" algn="l" rtl="0">
              <a:spcBef>
                <a:spcPts val="0"/>
              </a:spcBef>
              <a:spcAft>
                <a:spcPts val="0"/>
              </a:spcAft>
              <a:buClr>
                <a:schemeClr val="dk1"/>
              </a:buClr>
              <a:buSzPts val="1200"/>
              <a:buFont typeface="Arial"/>
              <a:buChar char="•"/>
            </a:pPr>
            <a:r>
              <a:rPr lang="en-US"/>
              <a:t>From the start of your transition process, you need to think about how you will communicate about it with people both inside and outside the process – especially those that will be affected by it. </a:t>
            </a:r>
            <a:endParaRPr/>
          </a:p>
          <a:p>
            <a:pPr marL="0" lvl="0" indent="0" algn="l" rtl="0">
              <a:spcBef>
                <a:spcPts val="0"/>
              </a:spcBef>
              <a:spcAft>
                <a:spcPts val="0"/>
              </a:spcAft>
              <a:buNone/>
            </a:pPr>
            <a:endParaRPr/>
          </a:p>
        </p:txBody>
      </p:sp>
      <p:sp>
        <p:nvSpPr>
          <p:cNvPr id="242" name="Google Shape;2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 basic decision-making cycle that could be adapted for a just transition process. While the steps are presented in sequence, the process of decision-making is not likely to be linear or predictable. At times it may be necessary to go backwards to move forward.</a:t>
            </a:r>
            <a:endParaRPr/>
          </a:p>
        </p:txBody>
      </p:sp>
      <p:sp>
        <p:nvSpPr>
          <p:cNvPr id="249" name="Google Shape;24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1200"/>
              <a:buFont typeface="Arial"/>
              <a:buChar char="•"/>
            </a:pPr>
            <a:r>
              <a:rPr lang="en-US" sz="1200">
                <a:latin typeface="Open Sans"/>
                <a:ea typeface="Open Sans"/>
                <a:cs typeface="Open Sans"/>
                <a:sym typeface="Open Sans"/>
              </a:rPr>
              <a:t>Making collective decisions</a:t>
            </a:r>
            <a:endParaRPr/>
          </a:p>
          <a:p>
            <a:pPr marL="457200" lvl="0" indent="-457200" algn="l" rtl="0">
              <a:spcBef>
                <a:spcPts val="800"/>
              </a:spcBef>
              <a:spcAft>
                <a:spcPts val="0"/>
              </a:spcAft>
              <a:buClr>
                <a:schemeClr val="dk1"/>
              </a:buClr>
              <a:buSzPts val="1200"/>
              <a:buFont typeface="Arial"/>
              <a:buChar char="•"/>
            </a:pPr>
            <a:r>
              <a:rPr lang="en-US" sz="1200">
                <a:latin typeface="Open Sans"/>
                <a:ea typeface="Open Sans"/>
                <a:cs typeface="Open Sans"/>
                <a:sym typeface="Open Sans"/>
              </a:rPr>
              <a:t>Considering options</a:t>
            </a:r>
            <a:endParaRPr/>
          </a:p>
          <a:p>
            <a:pPr marL="457200" lvl="0" indent="-457200" algn="l" rtl="0">
              <a:spcBef>
                <a:spcPts val="800"/>
              </a:spcBef>
              <a:spcAft>
                <a:spcPts val="0"/>
              </a:spcAft>
              <a:buClr>
                <a:schemeClr val="dk1"/>
              </a:buClr>
              <a:buSzPts val="1200"/>
              <a:buFont typeface="Arial"/>
              <a:buChar char="•"/>
            </a:pPr>
            <a:r>
              <a:rPr lang="en-US" sz="1200">
                <a:latin typeface="Open Sans"/>
                <a:ea typeface="Open Sans"/>
                <a:cs typeface="Open Sans"/>
                <a:sym typeface="Open Sans"/>
              </a:rPr>
              <a:t>Designing and implementing solutions</a:t>
            </a:r>
            <a:endParaRPr/>
          </a:p>
          <a:p>
            <a:pPr marL="457200" lvl="0" indent="-457200" algn="l" rtl="0">
              <a:spcBef>
                <a:spcPts val="800"/>
              </a:spcBef>
              <a:spcAft>
                <a:spcPts val="0"/>
              </a:spcAft>
              <a:buClr>
                <a:schemeClr val="dk1"/>
              </a:buClr>
              <a:buSzPts val="1200"/>
              <a:buFont typeface="Arial"/>
              <a:buChar char="•"/>
            </a:pPr>
            <a:r>
              <a:rPr lang="en-US" sz="1200">
                <a:latin typeface="Open Sans"/>
                <a:ea typeface="Open Sans"/>
                <a:cs typeface="Open Sans"/>
                <a:sym typeface="Open Sans"/>
              </a:rPr>
              <a:t>Resourcing change processes</a:t>
            </a:r>
            <a:endParaRPr/>
          </a:p>
          <a:p>
            <a:pPr marL="0" lvl="0" indent="0" algn="l" rtl="0">
              <a:spcBef>
                <a:spcPts val="800"/>
              </a:spcBef>
              <a:spcAft>
                <a:spcPts val="0"/>
              </a:spcAft>
              <a:buNone/>
            </a:pPr>
            <a:endParaRPr/>
          </a:p>
        </p:txBody>
      </p:sp>
      <p:sp>
        <p:nvSpPr>
          <p:cNvPr id="264" name="Google Shape;26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The outcomes achieved by your transition will depend on having the authority to make decisions with impact.</a:t>
            </a:r>
            <a:endParaRPr/>
          </a:p>
          <a:p>
            <a:pPr marL="171450" lvl="0" indent="-171450" algn="l" rtl="0">
              <a:spcBef>
                <a:spcPts val="0"/>
              </a:spcBef>
              <a:spcAft>
                <a:spcPts val="0"/>
              </a:spcAft>
              <a:buClr>
                <a:schemeClr val="dk1"/>
              </a:buClr>
              <a:buSzPts val="1200"/>
              <a:buFont typeface="Arial"/>
              <a:buChar char="•"/>
            </a:pPr>
            <a:r>
              <a:rPr lang="en-US"/>
              <a:t>Collective understanding of options supports better decision-making.</a:t>
            </a:r>
            <a:endParaRPr/>
          </a:p>
          <a:p>
            <a:pPr marL="171450" lvl="0" indent="-171450" algn="l" rtl="0">
              <a:spcBef>
                <a:spcPts val="0"/>
              </a:spcBef>
              <a:spcAft>
                <a:spcPts val="0"/>
              </a:spcAft>
              <a:buClr>
                <a:schemeClr val="dk1"/>
              </a:buClr>
              <a:buSzPts val="1200"/>
              <a:buFont typeface="Arial"/>
              <a:buChar char="•"/>
            </a:pPr>
            <a:r>
              <a:rPr lang="en-US"/>
              <a:t>Strategies and action plans are vital for collective action to deliver results. </a:t>
            </a:r>
            <a:endParaRPr/>
          </a:p>
          <a:p>
            <a:pPr marL="171450" lvl="0" indent="-171450" algn="l" rtl="0">
              <a:spcBef>
                <a:spcPts val="0"/>
              </a:spcBef>
              <a:spcAft>
                <a:spcPts val="0"/>
              </a:spcAft>
              <a:buClr>
                <a:schemeClr val="dk1"/>
              </a:buClr>
              <a:buSzPts val="1200"/>
              <a:buFont typeface="Arial"/>
              <a:buChar char="•"/>
            </a:pPr>
            <a:r>
              <a:rPr lang="en-US"/>
              <a:t>Funding and other resources are important for making new things happen, and sustaining and extending what is already happening.</a:t>
            </a:r>
            <a:endParaRPr/>
          </a:p>
          <a:p>
            <a:pPr marL="0" lvl="0" indent="0" algn="l" rtl="0">
              <a:spcBef>
                <a:spcPts val="0"/>
              </a:spcBef>
              <a:spcAft>
                <a:spcPts val="0"/>
              </a:spcAft>
              <a:buNone/>
            </a:pPr>
            <a:endParaRPr/>
          </a:p>
        </p:txBody>
      </p:sp>
      <p:sp>
        <p:nvSpPr>
          <p:cNvPr id="273" name="Google Shape;27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Open Sans"/>
                <a:ea typeface="Open Sans"/>
                <a:cs typeface="Open Sans"/>
                <a:sym typeface="Open Sans"/>
              </a:rPr>
              <a:t>Being agile and adaptive</a:t>
            </a:r>
            <a:endParaRPr/>
          </a:p>
          <a:p>
            <a:pPr marL="0" lvl="0" indent="0" algn="l" rtl="0">
              <a:spcBef>
                <a:spcPts val="800"/>
              </a:spcBef>
              <a:spcAft>
                <a:spcPts val="0"/>
              </a:spcAft>
              <a:buNone/>
            </a:pPr>
            <a:r>
              <a:rPr lang="en-US" sz="1200">
                <a:latin typeface="Open Sans"/>
                <a:ea typeface="Open Sans"/>
                <a:cs typeface="Open Sans"/>
                <a:sym typeface="Open Sans"/>
              </a:rPr>
              <a:t>Monitoring your progress</a:t>
            </a:r>
            <a:endParaRPr/>
          </a:p>
          <a:p>
            <a:pPr marL="0" lvl="0" indent="0" algn="l" rtl="0">
              <a:spcBef>
                <a:spcPts val="800"/>
              </a:spcBef>
              <a:spcAft>
                <a:spcPts val="0"/>
              </a:spcAft>
              <a:buNone/>
            </a:pPr>
            <a:r>
              <a:rPr lang="en-US" sz="1200">
                <a:latin typeface="Open Sans"/>
                <a:ea typeface="Open Sans"/>
                <a:cs typeface="Open Sans"/>
                <a:sym typeface="Open Sans"/>
              </a:rPr>
              <a:t>Evaluating and improving</a:t>
            </a:r>
            <a:endParaRPr/>
          </a:p>
          <a:p>
            <a:pPr marL="0" lvl="0" indent="0" algn="l" rtl="0">
              <a:spcBef>
                <a:spcPts val="800"/>
              </a:spcBef>
              <a:spcAft>
                <a:spcPts val="0"/>
              </a:spcAft>
              <a:buNone/>
            </a:pPr>
            <a:r>
              <a:rPr lang="en-US" sz="1200">
                <a:latin typeface="Open Sans"/>
                <a:ea typeface="Open Sans"/>
                <a:cs typeface="Open Sans"/>
                <a:sym typeface="Open Sans"/>
              </a:rPr>
              <a:t>Ending or renewing your transition</a:t>
            </a:r>
            <a:endParaRPr/>
          </a:p>
          <a:p>
            <a:pPr marL="0" lvl="0" indent="0" algn="l" rtl="0">
              <a:spcBef>
                <a:spcPts val="800"/>
              </a:spcBef>
              <a:spcAft>
                <a:spcPts val="0"/>
              </a:spcAft>
              <a:buNone/>
            </a:pPr>
            <a:endParaRPr/>
          </a:p>
        </p:txBody>
      </p:sp>
      <p:sp>
        <p:nvSpPr>
          <p:cNvPr id="287" name="Google Shape;28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Adaptive approaches allow communities to navigate through uncertainty while staying true to their values.</a:t>
            </a:r>
            <a:endParaRPr/>
          </a:p>
          <a:p>
            <a:pPr marL="171450" lvl="0" indent="-171450" algn="l" rtl="0">
              <a:spcBef>
                <a:spcPts val="0"/>
              </a:spcBef>
              <a:spcAft>
                <a:spcPts val="0"/>
              </a:spcAft>
              <a:buClr>
                <a:schemeClr val="dk1"/>
              </a:buClr>
              <a:buSzPts val="1200"/>
              <a:buFont typeface="Arial"/>
              <a:buChar char="•"/>
            </a:pPr>
            <a:r>
              <a:rPr lang="en-US"/>
              <a:t>Monitoring is about collecting information to assess progress.</a:t>
            </a:r>
            <a:endParaRPr/>
          </a:p>
          <a:p>
            <a:pPr marL="171450" lvl="0" indent="-171450" algn="l" rtl="0">
              <a:spcBef>
                <a:spcPts val="0"/>
              </a:spcBef>
              <a:spcAft>
                <a:spcPts val="0"/>
              </a:spcAft>
              <a:buClr>
                <a:schemeClr val="dk1"/>
              </a:buClr>
              <a:buSzPts val="1200"/>
              <a:buFont typeface="Arial"/>
              <a:buChar char="•"/>
            </a:pPr>
            <a:r>
              <a:rPr lang="en-US"/>
              <a:t>Evaluating the impacts of a just transition process or activity enables continual improvement. </a:t>
            </a:r>
            <a:endParaRPr/>
          </a:p>
          <a:p>
            <a:pPr marL="171450" lvl="0" indent="-171450" algn="l" rtl="0">
              <a:spcBef>
                <a:spcPts val="0"/>
              </a:spcBef>
              <a:spcAft>
                <a:spcPts val="0"/>
              </a:spcAft>
              <a:buClr>
                <a:schemeClr val="dk1"/>
              </a:buClr>
              <a:buSzPts val="1200"/>
              <a:buFont typeface="Arial"/>
              <a:buChar char="•"/>
            </a:pPr>
            <a:r>
              <a:rPr lang="en-US"/>
              <a:t>Every just transition process will come to its own point of transition, either to evolve to a new stage of work or to close</a:t>
            </a:r>
            <a:endParaRPr/>
          </a:p>
        </p:txBody>
      </p:sp>
      <p:sp>
        <p:nvSpPr>
          <p:cNvPr id="296" name="Google Shape;29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Across Aotearoa New Zealand, communities are confronting major environmental and social challenges, like changes to the climate, technologies, employment, energy systems and land use.</a:t>
            </a:r>
            <a:endParaRPr/>
          </a:p>
          <a:p>
            <a:pPr marL="171450" lvl="0" indent="-171450" algn="l" rtl="0">
              <a:spcBef>
                <a:spcPts val="0"/>
              </a:spcBef>
              <a:spcAft>
                <a:spcPts val="0"/>
              </a:spcAft>
              <a:buClr>
                <a:schemeClr val="dk1"/>
              </a:buClr>
              <a:buSzPts val="1200"/>
              <a:buFont typeface="Arial"/>
              <a:buChar char="•"/>
            </a:pPr>
            <a:r>
              <a:rPr lang="en-US"/>
              <a:t>Our communities have a deep understanding of what is happening, how it is impacting on people and what solutions will work.</a:t>
            </a:r>
            <a:endParaRPr/>
          </a:p>
          <a:p>
            <a:pPr marL="171450" lvl="0" indent="-171450" algn="l" rtl="0">
              <a:spcBef>
                <a:spcPts val="0"/>
              </a:spcBef>
              <a:spcAft>
                <a:spcPts val="0"/>
              </a:spcAft>
              <a:buClr>
                <a:schemeClr val="dk1"/>
              </a:buClr>
              <a:buSzPts val="1200"/>
              <a:buFont typeface="Arial"/>
              <a:buChar char="•"/>
            </a:pPr>
            <a:r>
              <a:rPr lang="en-US"/>
              <a:t>The guide provides practical tools for communities to lead processes of change towards outcomes that support just outcomes and wellbeing for all.</a:t>
            </a:r>
            <a:endParaRPr/>
          </a:p>
          <a:p>
            <a:pPr marL="171450" lvl="0" indent="-171450" algn="l" rtl="0">
              <a:spcBef>
                <a:spcPts val="0"/>
              </a:spcBef>
              <a:spcAft>
                <a:spcPts val="0"/>
              </a:spcAft>
              <a:buClr>
                <a:schemeClr val="dk1"/>
              </a:buClr>
              <a:buSzPts val="1200"/>
              <a:buFont typeface="Arial"/>
              <a:buChar char="•"/>
            </a:pPr>
            <a:r>
              <a:rPr lang="en-US"/>
              <a:t>This does not mean communities must act alone; government has an important enabling role.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Commissioned by the Just Transition Partnership team at the Ministry of Business, Innovation and Employment</a:t>
            </a:r>
            <a:endParaRPr/>
          </a:p>
          <a:p>
            <a:pPr marL="171450" lvl="0" indent="-171450" algn="l" rtl="0">
              <a:spcBef>
                <a:spcPts val="0"/>
              </a:spcBef>
              <a:spcAft>
                <a:spcPts val="0"/>
              </a:spcAft>
              <a:buClr>
                <a:schemeClr val="dk1"/>
              </a:buClr>
              <a:buSzPts val="1200"/>
              <a:buFont typeface="Arial"/>
              <a:buChar char="•"/>
            </a:pPr>
            <a:r>
              <a:rPr lang="en-US"/>
              <a:t>Supported by co-funding from the Aotearoa Foundation for broader research and engagement</a:t>
            </a:r>
            <a:endParaRPr/>
          </a:p>
          <a:p>
            <a:pPr marL="171450" lvl="0" indent="-171450" algn="l" rtl="0">
              <a:spcBef>
                <a:spcPts val="0"/>
              </a:spcBef>
              <a:spcAft>
                <a:spcPts val="0"/>
              </a:spcAft>
              <a:buClr>
                <a:schemeClr val="dk1"/>
              </a:buClr>
              <a:buSzPts val="1200"/>
              <a:buFont typeface="Arial"/>
              <a:buChar char="•"/>
            </a:pPr>
            <a:r>
              <a:rPr lang="en-US"/>
              <a:t>Written by the Just Transitions Aotearoa Group, a team of over 25 authors, advisors, facilitators and designers led by Motu Economic and Public Policy Research</a:t>
            </a:r>
            <a:endParaRPr/>
          </a:p>
          <a:p>
            <a:pPr marL="171450" lvl="0" indent="-171450" algn="l" rtl="0">
              <a:spcBef>
                <a:spcPts val="0"/>
              </a:spcBef>
              <a:spcAft>
                <a:spcPts val="0"/>
              </a:spcAft>
              <a:buClr>
                <a:schemeClr val="dk1"/>
              </a:buClr>
              <a:buSzPts val="1200"/>
              <a:buFont typeface="Arial"/>
              <a:buChar char="•"/>
            </a:pPr>
            <a:r>
              <a:rPr lang="en-US"/>
              <a:t>Used an inclusive approach with a user needs survey, five dialogue meetings with community practitioners and external peer review</a:t>
            </a:r>
            <a:endParaRPr/>
          </a:p>
          <a:p>
            <a:pPr marL="0" lvl="0" indent="0" algn="l" rtl="0">
              <a:spcBef>
                <a:spcPts val="0"/>
              </a:spcBef>
              <a:spcAft>
                <a:spcPts val="0"/>
              </a:spcAft>
              <a:buNone/>
            </a:pPr>
            <a:endParaRPr/>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688817" y="4822269"/>
            <a:ext cx="5510400" cy="3945600"/>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7" name="Google Shape;117;p5:notes"/>
          <p:cNvSpPr txBox="1">
            <a:spLocks noGrp="1"/>
          </p:cNvSpPr>
          <p:nvPr>
            <p:ph type="sldNum" idx="12"/>
          </p:nvPr>
        </p:nvSpPr>
        <p:spPr>
          <a:xfrm>
            <a:off x="3901698" y="9517547"/>
            <a:ext cx="2985000" cy="502800"/>
          </a:xfrm>
          <a:prstGeom prst="rect">
            <a:avLst/>
          </a:prstGeom>
          <a:noFill/>
          <a:ln>
            <a:noFill/>
          </a:ln>
        </p:spPr>
        <p:txBody>
          <a:bodyPr spcFirstLastPara="1" wrap="square" lIns="96600" tIns="48300" rIns="96600" bIns="483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8817" y="4822269"/>
            <a:ext cx="5510400" cy="3945600"/>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3" name="Google Shape;123;p6:notes"/>
          <p:cNvSpPr txBox="1">
            <a:spLocks noGrp="1"/>
          </p:cNvSpPr>
          <p:nvPr>
            <p:ph type="sldNum" idx="12"/>
          </p:nvPr>
        </p:nvSpPr>
        <p:spPr>
          <a:xfrm>
            <a:off x="3901698" y="9517547"/>
            <a:ext cx="2985000" cy="502800"/>
          </a:xfrm>
          <a:prstGeom prst="rect">
            <a:avLst/>
          </a:prstGeom>
          <a:noFill/>
          <a:ln>
            <a:noFill/>
          </a:ln>
        </p:spPr>
        <p:txBody>
          <a:bodyPr spcFirstLastPara="1" wrap="square" lIns="96600" tIns="48300" rIns="96600" bIns="483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17 case studies show just transition principles and processes in action in Aotearoa New Zealand – even if they might not be named as such by participants.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Even when their outcomes are still in progress or fall short of aspirations, community-led just transition processes can have huge value from the experiences gained and the relationships strengthened.  </a:t>
            </a:r>
            <a:endParaRPr/>
          </a:p>
          <a:p>
            <a:pPr marL="0" lvl="0" indent="0" algn="l" rtl="0">
              <a:spcBef>
                <a:spcPts val="0"/>
              </a:spcBef>
              <a:spcAft>
                <a:spcPts val="0"/>
              </a:spcAft>
              <a:buNone/>
            </a:pPr>
            <a:endParaRPr/>
          </a:p>
        </p:txBody>
      </p:sp>
      <p:sp>
        <p:nvSpPr>
          <p:cNvPr id="129" name="Google Shape;12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Transitions mean fundamental changes to systems. They can be fast or slow, global or local, planned or unplanned.</a:t>
            </a:r>
            <a:endParaRPr/>
          </a:p>
          <a:p>
            <a:pPr marL="171450" lvl="0" indent="-171450" algn="l" rtl="0">
              <a:spcBef>
                <a:spcPts val="0"/>
              </a:spcBef>
              <a:spcAft>
                <a:spcPts val="0"/>
              </a:spcAft>
              <a:buClr>
                <a:schemeClr val="dk1"/>
              </a:buClr>
              <a:buSzPts val="1200"/>
              <a:buFont typeface="Arial"/>
              <a:buChar char="•"/>
            </a:pPr>
            <a:r>
              <a:rPr lang="en-US"/>
              <a:t>Just transitions bring people together to transform disruptive change into positive change.</a:t>
            </a:r>
            <a:endParaRPr/>
          </a:p>
          <a:p>
            <a:pPr marL="171450" lvl="0" indent="-171450" algn="l" rtl="0">
              <a:spcBef>
                <a:spcPts val="0"/>
              </a:spcBef>
              <a:spcAft>
                <a:spcPts val="0"/>
              </a:spcAft>
              <a:buClr>
                <a:schemeClr val="dk1"/>
              </a:buClr>
              <a:buSzPts val="1200"/>
              <a:buFont typeface="Arial"/>
              <a:buChar char="•"/>
            </a:pPr>
            <a:r>
              <a:rPr lang="en-US"/>
              <a:t>The concept emerged decades ago from North American unions concerned about job losses in polluting industries, but now is applied more broadly. </a:t>
            </a:r>
            <a:endParaRPr/>
          </a:p>
          <a:p>
            <a:pPr marL="171450" lvl="0" indent="-171450" algn="l" rtl="0">
              <a:spcBef>
                <a:spcPts val="0"/>
              </a:spcBef>
              <a:spcAft>
                <a:spcPts val="0"/>
              </a:spcAft>
              <a:buClr>
                <a:schemeClr val="dk1"/>
              </a:buClr>
              <a:buSzPts val="1200"/>
              <a:buFont typeface="Arial"/>
              <a:buChar char="•"/>
            </a:pPr>
            <a:r>
              <a:rPr lang="en-US"/>
              <a:t>Today, there is no single definition of just transitions; each group can decide what is needed in its context. </a:t>
            </a:r>
            <a:endParaRPr/>
          </a:p>
          <a:p>
            <a:pPr marL="0" lvl="0" indent="0" algn="l" rtl="0">
              <a:spcBef>
                <a:spcPts val="0"/>
              </a:spcBef>
              <a:spcAft>
                <a:spcPts val="0"/>
              </a:spcAft>
              <a:buNone/>
            </a:pPr>
            <a:endParaRPr/>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 single definition:</a:t>
            </a:r>
            <a:endParaRPr/>
          </a:p>
          <a:p>
            <a:pPr marL="171450" lvl="0" indent="-171450" algn="l" rtl="0">
              <a:spcBef>
                <a:spcPts val="0"/>
              </a:spcBef>
              <a:spcAft>
                <a:spcPts val="0"/>
              </a:spcAft>
              <a:buClr>
                <a:schemeClr val="dk1"/>
              </a:buClr>
              <a:buSzPts val="1200"/>
              <a:buFont typeface="Arial"/>
              <a:buChar char="•"/>
            </a:pPr>
            <a:r>
              <a:rPr lang="en-US" b="1"/>
              <a:t>International Labour Organisation </a:t>
            </a:r>
            <a:r>
              <a:rPr lang="en-US"/>
              <a:t>– greening economy, fair and inclusive, decent work, no one left behind</a:t>
            </a:r>
            <a:endParaRPr/>
          </a:p>
          <a:p>
            <a:pPr marL="171450" lvl="0" indent="-171450" algn="l" rtl="0">
              <a:spcBef>
                <a:spcPts val="0"/>
              </a:spcBef>
              <a:spcAft>
                <a:spcPts val="0"/>
              </a:spcAft>
              <a:buClr>
                <a:schemeClr val="dk1"/>
              </a:buClr>
              <a:buSzPts val="1200"/>
              <a:buFont typeface="Arial"/>
              <a:buChar char="•"/>
            </a:pPr>
            <a:r>
              <a:rPr lang="en-US" b="1"/>
              <a:t>Climate Justice Alliance </a:t>
            </a:r>
            <a:r>
              <a:rPr lang="en-US"/>
              <a:t>– vision-led, unifying, place-based, shift to a regerative economy</a:t>
            </a:r>
            <a:endParaRPr/>
          </a:p>
          <a:p>
            <a:pPr marL="171450" lvl="0" indent="-171450" algn="l" rtl="0">
              <a:spcBef>
                <a:spcPts val="0"/>
              </a:spcBef>
              <a:spcAft>
                <a:spcPts val="0"/>
              </a:spcAft>
              <a:buClr>
                <a:schemeClr val="dk1"/>
              </a:buClr>
              <a:buSzPts val="1200"/>
              <a:buFont typeface="Arial"/>
              <a:buChar char="•"/>
            </a:pPr>
            <a:r>
              <a:rPr lang="en-US" b="1"/>
              <a:t>Just Transition Commission </a:t>
            </a:r>
            <a:r>
              <a:rPr lang="en-US"/>
              <a:t>– benefits widely shared, costs do not fall on those most vulnerable</a:t>
            </a:r>
            <a:endParaRPr/>
          </a:p>
          <a:p>
            <a:pPr marL="171450" lvl="0" indent="-171450" algn="l" rtl="0">
              <a:spcBef>
                <a:spcPts val="0"/>
              </a:spcBef>
              <a:spcAft>
                <a:spcPts val="0"/>
              </a:spcAft>
              <a:buClr>
                <a:schemeClr val="dk1"/>
              </a:buClr>
              <a:buSzPts val="1200"/>
              <a:buFont typeface="Arial"/>
              <a:buChar char="•"/>
            </a:pPr>
            <a:r>
              <a:rPr lang="en-US" b="1"/>
              <a:t>Just Transition Centre and the B team </a:t>
            </a:r>
            <a:r>
              <a:rPr lang="en-US"/>
              <a:t>– maximise positive impacts and minimise positive impacts on workers and communities – training, job creating, social inclusion and community renewal</a:t>
            </a:r>
            <a:endParaRPr/>
          </a:p>
          <a:p>
            <a:pPr marL="0" lvl="0" indent="0" algn="l" rtl="0">
              <a:spcBef>
                <a:spcPts val="0"/>
              </a:spcBef>
              <a:spcAft>
                <a:spcPts val="0"/>
              </a:spcAft>
              <a:buNone/>
            </a:pPr>
            <a:endParaRPr/>
          </a:p>
        </p:txBody>
      </p:sp>
      <p:sp>
        <p:nvSpPr>
          <p:cNvPr id="145" name="Google Shape;14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a:buNone/>
              <a:defRPr b="1">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a:buNone/>
              <a:defRPr b="1">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pen Sans"/>
              <a:buNone/>
              <a:defRPr sz="6000" b="1">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Open Sans"/>
                <a:ea typeface="Open Sans"/>
                <a:cs typeface="Open Sans"/>
                <a:sym typeface="Open Sa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a:buNone/>
              <a:defRPr b="1">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a:buNone/>
              <a:defRPr b="1">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2"/>
          <p:cNvSpPr>
            <a:spLocks noGrp="1"/>
          </p:cNvSpPr>
          <p:nvPr>
            <p:ph type="pic" idx="2"/>
          </p:nvPr>
        </p:nvSpPr>
        <p:spPr>
          <a:xfrm>
            <a:off x="5183188" y="987425"/>
            <a:ext cx="6172200" cy="4873625"/>
          </a:xfrm>
          <a:prstGeom prst="rect">
            <a:avLst/>
          </a:prstGeom>
          <a:noFill/>
          <a:ln>
            <a:noFill/>
          </a:ln>
        </p:spPr>
      </p:sp>
      <p:sp>
        <p:nvSpPr>
          <p:cNvPr id="68" name="Google Shape;68;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mbie.govt.nz/just-transitions-guid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motu.nz/our-research/environment-and-resources/just-transitions?stage=Stag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9" name="Google Shape;8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0" name="Google Shape;90;p1" descr="A picture containing sketch, drawing, linedrawing, desig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1" name="Google Shape;91;p1" descr="A picture containing text, circle, screenshot, compact disk&#10;&#10;Description automatically generated"/>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92" name="Google Shape;92;p1"/>
          <p:cNvSpPr txBox="1"/>
          <p:nvPr/>
        </p:nvSpPr>
        <p:spPr>
          <a:xfrm>
            <a:off x="896910" y="5735637"/>
            <a:ext cx="4739391" cy="11223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Open Sans"/>
                <a:ea typeface="Open Sans"/>
                <a:cs typeface="Open Sans"/>
                <a:sym typeface="Open Sans"/>
              </a:rPr>
              <a:t>Motu Public Policy Seminar</a:t>
            </a:r>
            <a:endParaRPr/>
          </a:p>
          <a:p>
            <a:pPr marL="0" marR="0" lvl="0" indent="0" algn="l" rtl="0">
              <a:lnSpc>
                <a:spcPct val="90000"/>
              </a:lnSpc>
              <a:spcBef>
                <a:spcPts val="1000"/>
              </a:spcBef>
              <a:spcAft>
                <a:spcPts val="0"/>
              </a:spcAft>
              <a:buClr>
                <a:schemeClr val="dk1"/>
              </a:buClr>
              <a:buSzPts val="2400"/>
              <a:buFont typeface="Arial"/>
              <a:buNone/>
            </a:pPr>
            <a:r>
              <a:rPr lang="en-US" sz="2400" b="1" i="0" u="none" strike="noStrike" cap="none">
                <a:solidFill>
                  <a:schemeClr val="dk1"/>
                </a:solidFill>
                <a:latin typeface="Open Sans"/>
                <a:ea typeface="Open Sans"/>
                <a:cs typeface="Open Sans"/>
                <a:sym typeface="Open Sans"/>
              </a:rPr>
              <a:t>7 August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3.2 Features of just transitions in the guide </a:t>
            </a:r>
            <a:endParaRPr/>
          </a:p>
        </p:txBody>
      </p:sp>
      <p:sp>
        <p:nvSpPr>
          <p:cNvPr id="158" name="Google Shape;158;p10"/>
          <p:cNvSpPr txBox="1">
            <a:spLocks noGrp="1"/>
          </p:cNvSpPr>
          <p:nvPr>
            <p:ph type="body" idx="1"/>
          </p:nvPr>
        </p:nvSpPr>
        <p:spPr>
          <a:xfrm>
            <a:off x="838200" y="1721172"/>
            <a:ext cx="7391400" cy="4584606"/>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Char char="•"/>
            </a:pPr>
            <a:r>
              <a:rPr lang="en-US"/>
              <a:t>Restore and rejuvenate mauri life force </a:t>
            </a:r>
            <a:endParaRPr/>
          </a:p>
          <a:p>
            <a:pPr marL="228600" lvl="0" indent="-228600" algn="l" rtl="0">
              <a:lnSpc>
                <a:spcPct val="150000"/>
              </a:lnSpc>
              <a:spcBef>
                <a:spcPts val="1800"/>
              </a:spcBef>
              <a:spcAft>
                <a:spcPts val="0"/>
              </a:spcAft>
              <a:buClr>
                <a:schemeClr val="dk1"/>
              </a:buClr>
              <a:buSzPts val="2800"/>
              <a:buChar char="•"/>
            </a:pPr>
            <a:r>
              <a:rPr lang="en-US"/>
              <a:t>Bring systems and supports into balance</a:t>
            </a:r>
            <a:endParaRPr/>
          </a:p>
          <a:p>
            <a:pPr marL="228600" lvl="0" indent="-228600" algn="l" rtl="0">
              <a:lnSpc>
                <a:spcPct val="150000"/>
              </a:lnSpc>
              <a:spcBef>
                <a:spcPts val="1800"/>
              </a:spcBef>
              <a:spcAft>
                <a:spcPts val="0"/>
              </a:spcAft>
              <a:buClr>
                <a:schemeClr val="dk1"/>
              </a:buClr>
              <a:buSzPts val="2800"/>
              <a:buChar char="•"/>
            </a:pPr>
            <a:r>
              <a:rPr lang="en-US"/>
              <a:t>Address injustices</a:t>
            </a:r>
            <a:endParaRPr/>
          </a:p>
          <a:p>
            <a:pPr marL="228600" lvl="0" indent="-228600" algn="l" rtl="0">
              <a:lnSpc>
                <a:spcPct val="150000"/>
              </a:lnSpc>
              <a:spcBef>
                <a:spcPts val="1800"/>
              </a:spcBef>
              <a:spcAft>
                <a:spcPts val="0"/>
              </a:spcAft>
              <a:buClr>
                <a:schemeClr val="dk1"/>
              </a:buClr>
              <a:buSzPts val="2800"/>
              <a:buChar char="•"/>
            </a:pPr>
            <a:r>
              <a:rPr lang="en-US"/>
              <a:t>Inclusive - shared principles and visions</a:t>
            </a:r>
            <a:endParaRPr/>
          </a:p>
          <a:p>
            <a:pPr marL="228600" lvl="0" indent="-228600" algn="l" rtl="0">
              <a:lnSpc>
                <a:spcPct val="150000"/>
              </a:lnSpc>
              <a:spcBef>
                <a:spcPts val="1800"/>
              </a:spcBef>
              <a:spcAft>
                <a:spcPts val="0"/>
              </a:spcAft>
              <a:buClr>
                <a:schemeClr val="dk1"/>
              </a:buClr>
              <a:buSzPts val="2800"/>
              <a:buChar char="•"/>
            </a:pPr>
            <a:r>
              <a:rPr lang="en-US"/>
              <a:t>Support oranga wellbeing for all</a:t>
            </a:r>
            <a:endParaRPr/>
          </a:p>
        </p:txBody>
      </p:sp>
      <p:pic>
        <p:nvPicPr>
          <p:cNvPr id="159" name="Google Shape;159;p10" descr="A group of people with backpacks&#10;&#10;Description automatically generated with medium confidence"/>
          <p:cNvPicPr preferRelativeResize="0"/>
          <p:nvPr/>
        </p:nvPicPr>
        <p:blipFill rotWithShape="1">
          <a:blip r:embed="rId3">
            <a:alphaModFix/>
          </a:blip>
          <a:srcRect/>
          <a:stretch/>
        </p:blipFill>
        <p:spPr>
          <a:xfrm>
            <a:off x="7565359" y="1124171"/>
            <a:ext cx="5040000" cy="45846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3.3 Caring through a community network in South Dunedin</a:t>
            </a:r>
            <a:endParaRPr sz="3600" i="1"/>
          </a:p>
        </p:txBody>
      </p:sp>
      <p:sp>
        <p:nvSpPr>
          <p:cNvPr id="165" name="Google Shape;165;p11"/>
          <p:cNvSpPr txBox="1">
            <a:spLocks noGrp="1"/>
          </p:cNvSpPr>
          <p:nvPr>
            <p:ph type="body" idx="1"/>
          </p:nvPr>
        </p:nvSpPr>
        <p:spPr>
          <a:xfrm>
            <a:off x="838200" y="1719161"/>
            <a:ext cx="6345918" cy="4879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For the South Dunedin Community Network, care means ensuring as many people as possible are involved in the learning and decision-making essential to manage the changes inevitably coming to their landscape.</a:t>
            </a:r>
            <a:endParaRPr/>
          </a:p>
          <a:p>
            <a:pPr marL="0" lvl="0" indent="0" algn="l" rtl="0">
              <a:lnSpc>
                <a:spcPct val="90000"/>
              </a:lnSpc>
              <a:spcBef>
                <a:spcPts val="1000"/>
              </a:spcBef>
              <a:spcAft>
                <a:spcPts val="0"/>
              </a:spcAft>
              <a:buClr>
                <a:schemeClr val="dk1"/>
              </a:buClr>
              <a:buSzPts val="2800"/>
              <a:buNone/>
            </a:pPr>
            <a:r>
              <a:rPr lang="en-US"/>
              <a:t>The network has instituted twice yearly community hui, where the decision-makers share what they are doing and listen to community members. </a:t>
            </a:r>
            <a:endParaRPr/>
          </a:p>
        </p:txBody>
      </p:sp>
      <p:pic>
        <p:nvPicPr>
          <p:cNvPr id="166" name="Google Shape;166;p11" descr="A group of people standing next to a table with food&#10;&#10;Description automatically generated with medium confidence"/>
          <p:cNvPicPr preferRelativeResize="0"/>
          <p:nvPr/>
        </p:nvPicPr>
        <p:blipFill rotWithShape="1">
          <a:blip r:embed="rId3">
            <a:alphaModFix/>
          </a:blip>
          <a:srcRect/>
          <a:stretch/>
        </p:blipFill>
        <p:spPr>
          <a:xfrm>
            <a:off x="7184118" y="1719161"/>
            <a:ext cx="4591050" cy="44709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3.4 Just transitions and Te Tiriti</a:t>
            </a:r>
            <a:endParaRPr sz="3600" i="1"/>
          </a:p>
        </p:txBody>
      </p:sp>
      <p:sp>
        <p:nvSpPr>
          <p:cNvPr id="173" name="Google Shape;173;p12"/>
          <p:cNvSpPr txBox="1">
            <a:spLocks noGrp="1"/>
          </p:cNvSpPr>
          <p:nvPr>
            <p:ph type="body" idx="1"/>
          </p:nvPr>
        </p:nvSpPr>
        <p:spPr>
          <a:xfrm>
            <a:off x="838200" y="1936172"/>
            <a:ext cx="6701852" cy="47783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Fundamental framework – Te Tiriti o Waitangi</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Process recognises past and ongoing injustices and inequities for Māori</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Iwi and hapū resourced and empowered to lead and/or participate</a:t>
            </a:r>
            <a:endParaRPr/>
          </a:p>
        </p:txBody>
      </p:sp>
      <p:pic>
        <p:nvPicPr>
          <p:cNvPr id="174" name="Google Shape;174;p12" descr="A group of people standing together&#10;&#10;Description automatically generated with medium confidence"/>
          <p:cNvPicPr preferRelativeResize="0"/>
          <p:nvPr/>
        </p:nvPicPr>
        <p:blipFill rotWithShape="1">
          <a:blip r:embed="rId3">
            <a:alphaModFix/>
          </a:blip>
          <a:srcRect/>
          <a:stretch/>
        </p:blipFill>
        <p:spPr>
          <a:xfrm>
            <a:off x="7152000" y="1206790"/>
            <a:ext cx="5040000" cy="49701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3.5 Just transitions and te ao Māori </a:t>
            </a:r>
            <a:endParaRPr/>
          </a:p>
        </p:txBody>
      </p:sp>
      <p:sp>
        <p:nvSpPr>
          <p:cNvPr id="181" name="Google Shape;181;p13"/>
          <p:cNvSpPr txBox="1">
            <a:spLocks noGrp="1"/>
          </p:cNvSpPr>
          <p:nvPr>
            <p:ph type="body" idx="1"/>
          </p:nvPr>
        </p:nvSpPr>
        <p:spPr>
          <a:xfrm>
            <a:off x="823598" y="1731769"/>
            <a:ext cx="7363691" cy="488082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Te ao Māori the Māori worldview helps to shape processes and address complex problems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Māori concepts and values have provided a framework for change for generations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Tikanga and mātauranga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Examples of transitions led by iwi, hapū and Māori communities</a:t>
            </a:r>
            <a:endParaRPr/>
          </a:p>
        </p:txBody>
      </p:sp>
      <p:pic>
        <p:nvPicPr>
          <p:cNvPr id="182" name="Google Shape;182;p13" descr="A picture containing cave, nature&#10;&#10;Description automatically generated"/>
          <p:cNvPicPr preferRelativeResize="0"/>
          <p:nvPr/>
        </p:nvPicPr>
        <p:blipFill rotWithShape="1">
          <a:blip r:embed="rId3">
            <a:alphaModFix/>
          </a:blip>
          <a:srcRect/>
          <a:stretch/>
        </p:blipFill>
        <p:spPr>
          <a:xfrm>
            <a:off x="7505700" y="1269858"/>
            <a:ext cx="5040000" cy="45422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4"/>
          <p:cNvSpPr txBox="1"/>
          <p:nvPr/>
        </p:nvSpPr>
        <p:spPr>
          <a:xfrm>
            <a:off x="723901" y="602445"/>
            <a:ext cx="69976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chemeClr val="dk1"/>
                </a:solidFill>
                <a:latin typeface="Open Sans"/>
                <a:ea typeface="Open Sans"/>
                <a:cs typeface="Open Sans"/>
                <a:sym typeface="Open Sans"/>
              </a:rPr>
              <a:t>3.6 Mātāpono principles</a:t>
            </a:r>
            <a:r>
              <a:rPr lang="en-US" sz="3600" b="1" i="1">
                <a:solidFill>
                  <a:srgbClr val="C55A11"/>
                </a:solidFill>
                <a:latin typeface="Open Sans"/>
                <a:ea typeface="Open Sans"/>
                <a:cs typeface="Open Sans"/>
                <a:sym typeface="Open Sans"/>
              </a:rPr>
              <a:t>  </a:t>
            </a:r>
            <a:endParaRPr/>
          </a:p>
        </p:txBody>
      </p:sp>
      <p:sp>
        <p:nvSpPr>
          <p:cNvPr id="189" name="Google Shape;189;p14"/>
          <p:cNvSpPr txBox="1"/>
          <p:nvPr/>
        </p:nvSpPr>
        <p:spPr>
          <a:xfrm>
            <a:off x="723900" y="1651574"/>
            <a:ext cx="5150427" cy="440120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Mātāpono principles shape how we work together</a:t>
            </a:r>
            <a:endParaRPr/>
          </a:p>
          <a:p>
            <a:pPr marL="0" marR="0" lvl="0" indent="0" algn="l" rtl="0">
              <a:spcBef>
                <a:spcPts val="0"/>
              </a:spcBef>
              <a:spcAft>
                <a:spcPts val="0"/>
              </a:spcAft>
              <a:buNone/>
            </a:pPr>
            <a:endParaRPr sz="2800">
              <a:solidFill>
                <a:schemeClr val="dk1"/>
              </a:solidFill>
              <a:latin typeface="Open Sans"/>
              <a:ea typeface="Open Sans"/>
              <a:cs typeface="Open Sans"/>
              <a:sym typeface="Open Sans"/>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Mātāpono principles applied by communities in the local context </a:t>
            </a:r>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Open Sans"/>
              <a:ea typeface="Open Sans"/>
              <a:cs typeface="Open Sans"/>
              <a:sym typeface="Open Sans"/>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Application always informed by tikanga</a:t>
            </a:r>
            <a:endParaRPr sz="2800">
              <a:solidFill>
                <a:schemeClr val="dk1"/>
              </a:solidFill>
              <a:latin typeface="Open Sans"/>
              <a:ea typeface="Open Sans"/>
              <a:cs typeface="Open Sans"/>
              <a:sym typeface="Open Sans"/>
            </a:endParaRPr>
          </a:p>
          <a:p>
            <a:pPr marL="0" marR="0" lvl="0" indent="0" algn="l" rtl="0">
              <a:spcBef>
                <a:spcPts val="0"/>
              </a:spcBef>
              <a:spcAft>
                <a:spcPts val="0"/>
              </a:spcAft>
              <a:buNone/>
            </a:pPr>
            <a:endParaRPr sz="2800">
              <a:solidFill>
                <a:schemeClr val="dk1"/>
              </a:solidFill>
              <a:latin typeface="Open Sans"/>
              <a:ea typeface="Open Sans"/>
              <a:cs typeface="Open Sans"/>
              <a:sym typeface="Open Sans"/>
            </a:endParaRPr>
          </a:p>
        </p:txBody>
      </p:sp>
      <p:pic>
        <p:nvPicPr>
          <p:cNvPr id="190" name="Google Shape;190;p14" descr="A person and person kissing in a swirly design&#10;&#10;Description automatically generated"/>
          <p:cNvPicPr preferRelativeResize="0"/>
          <p:nvPr/>
        </p:nvPicPr>
        <p:blipFill rotWithShape="1">
          <a:blip r:embed="rId3">
            <a:alphaModFix/>
          </a:blip>
          <a:srcRect/>
          <a:stretch/>
        </p:blipFill>
        <p:spPr>
          <a:xfrm>
            <a:off x="5543002" y="423176"/>
            <a:ext cx="6852198"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3.7 Ngāti Manu keep the home fires burning</a:t>
            </a:r>
            <a:endParaRPr sz="3600" i="1"/>
          </a:p>
        </p:txBody>
      </p:sp>
      <p:sp>
        <p:nvSpPr>
          <p:cNvPr id="197" name="Google Shape;197;p15"/>
          <p:cNvSpPr txBox="1">
            <a:spLocks noGrp="1"/>
          </p:cNvSpPr>
          <p:nvPr>
            <p:ph type="body" idx="1"/>
          </p:nvPr>
        </p:nvSpPr>
        <p:spPr>
          <a:xfrm>
            <a:off x="838200" y="1662011"/>
            <a:ext cx="6767286" cy="51959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Ngāti Manu have accelerated their social and ecological plans for the Kāretu Valley in the Bay of Islands by establishing a māra kai community garden, a native tree nursery and a marae-based education programme, Nga Kaitiaki o te Ahi. </a:t>
            </a:r>
            <a:endParaRPr/>
          </a:p>
          <a:p>
            <a:pPr marL="0" lvl="0" indent="0" algn="l" rtl="0">
              <a:lnSpc>
                <a:spcPct val="90000"/>
              </a:lnSpc>
              <a:spcBef>
                <a:spcPts val="1000"/>
              </a:spcBef>
              <a:spcAft>
                <a:spcPts val="0"/>
              </a:spcAft>
              <a:buClr>
                <a:schemeClr val="dk1"/>
              </a:buClr>
              <a:buSzPts val="2800"/>
              <a:buNone/>
            </a:pPr>
            <a:r>
              <a:rPr lang="en-US"/>
              <a:t>They have, in a short space of time, built resilience, responsiveness and innovation in the face of radical social and environmental change.</a:t>
            </a:r>
            <a:endParaRPr/>
          </a:p>
        </p:txBody>
      </p:sp>
      <p:pic>
        <p:nvPicPr>
          <p:cNvPr id="198" name="Google Shape;198;p15" descr="A group of people in a garden&#10;&#10;Description automatically generated with medium confidence"/>
          <p:cNvPicPr preferRelativeResize="0"/>
          <p:nvPr/>
        </p:nvPicPr>
        <p:blipFill rotWithShape="1">
          <a:blip r:embed="rId3">
            <a:alphaModFix/>
          </a:blip>
          <a:srcRect/>
          <a:stretch/>
        </p:blipFill>
        <p:spPr>
          <a:xfrm>
            <a:off x="7823199" y="1651805"/>
            <a:ext cx="3802743" cy="4449192"/>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6"/>
          <p:cNvSpPr txBox="1">
            <a:spLocks noGrp="1"/>
          </p:cNvSpPr>
          <p:nvPr>
            <p:ph type="title"/>
          </p:nvPr>
        </p:nvSpPr>
        <p:spPr>
          <a:xfrm>
            <a:off x="838200" y="365125"/>
            <a:ext cx="10896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t>4. What are just transition processes?</a:t>
            </a:r>
            <a:endParaRPr/>
          </a:p>
        </p:txBody>
      </p:sp>
      <p:sp>
        <p:nvSpPr>
          <p:cNvPr id="205" name="Google Shape;205;p16"/>
          <p:cNvSpPr txBox="1">
            <a:spLocks noGrp="1"/>
          </p:cNvSpPr>
          <p:nvPr>
            <p:ph type="body" idx="1"/>
          </p:nvPr>
        </p:nvSpPr>
        <p:spPr>
          <a:xfrm>
            <a:off x="841830" y="1687512"/>
            <a:ext cx="5998029" cy="503237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60000"/>
              </a:lnSpc>
              <a:spcBef>
                <a:spcPts val="0"/>
              </a:spcBef>
              <a:spcAft>
                <a:spcPts val="0"/>
              </a:spcAft>
              <a:buClr>
                <a:schemeClr val="dk1"/>
              </a:buClr>
              <a:buSzPct val="100000"/>
              <a:buChar char="•"/>
            </a:pPr>
            <a:r>
              <a:rPr lang="en-US"/>
              <a:t>Communities working together </a:t>
            </a:r>
            <a:endParaRPr/>
          </a:p>
          <a:p>
            <a:pPr marL="228600" lvl="0" indent="-228600" algn="l" rtl="0">
              <a:lnSpc>
                <a:spcPct val="160000"/>
              </a:lnSpc>
              <a:spcBef>
                <a:spcPts val="1000"/>
              </a:spcBef>
              <a:spcAft>
                <a:spcPts val="0"/>
              </a:spcAft>
              <a:buClr>
                <a:schemeClr val="dk1"/>
              </a:buClr>
              <a:buSzPct val="100000"/>
              <a:buChar char="•"/>
            </a:pPr>
            <a:r>
              <a:rPr lang="en-US"/>
              <a:t>Collective action </a:t>
            </a:r>
            <a:endParaRPr/>
          </a:p>
          <a:p>
            <a:pPr marL="228600" lvl="0" indent="-228600" algn="l" rtl="0">
              <a:lnSpc>
                <a:spcPct val="160000"/>
              </a:lnSpc>
              <a:spcBef>
                <a:spcPts val="1000"/>
              </a:spcBef>
              <a:spcAft>
                <a:spcPts val="0"/>
              </a:spcAft>
              <a:buClr>
                <a:schemeClr val="dk1"/>
              </a:buClr>
              <a:buSzPct val="100000"/>
              <a:buChar char="•"/>
            </a:pPr>
            <a:r>
              <a:rPr lang="en-US"/>
              <a:t>Shared visions and values</a:t>
            </a:r>
            <a:endParaRPr/>
          </a:p>
          <a:p>
            <a:pPr marL="228600" lvl="0" indent="-228600" algn="l" rtl="0">
              <a:lnSpc>
                <a:spcPct val="160000"/>
              </a:lnSpc>
              <a:spcBef>
                <a:spcPts val="1000"/>
              </a:spcBef>
              <a:spcAft>
                <a:spcPts val="0"/>
              </a:spcAft>
              <a:buClr>
                <a:schemeClr val="dk1"/>
              </a:buClr>
              <a:buSzPct val="100000"/>
              <a:buChar char="•"/>
            </a:pPr>
            <a:r>
              <a:rPr lang="en-US"/>
              <a:t>Equitable outcomes</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Stages of a just transition:</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US"/>
              <a:t>Connecting</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US"/>
              <a:t>Planning</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US"/>
              <a:t>Acting </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US"/>
              <a:t>Adapting</a:t>
            </a:r>
            <a:endParaRPr/>
          </a:p>
        </p:txBody>
      </p:sp>
      <p:pic>
        <p:nvPicPr>
          <p:cNvPr id="206" name="Google Shape;206;p16" descr="A picture containing person, clothing, human face, person&#10;&#10;Description automatically generated"/>
          <p:cNvPicPr preferRelativeResize="0"/>
          <p:nvPr/>
        </p:nvPicPr>
        <p:blipFill rotWithShape="1">
          <a:blip r:embed="rId3">
            <a:alphaModFix/>
          </a:blip>
          <a:srcRect/>
          <a:stretch/>
        </p:blipFill>
        <p:spPr>
          <a:xfrm>
            <a:off x="5957011" y="1135628"/>
            <a:ext cx="5916336" cy="59163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2" name="Google Shape;212;p17"/>
          <p:cNvCxnSpPr/>
          <p:nvPr/>
        </p:nvCxnSpPr>
        <p:spPr>
          <a:xfrm>
            <a:off x="5786868" y="671513"/>
            <a:ext cx="0" cy="5514974"/>
          </a:xfrm>
          <a:prstGeom prst="straightConnector1">
            <a:avLst/>
          </a:prstGeom>
          <a:noFill/>
          <a:ln w="19050" cap="flat" cmpd="sng">
            <a:solidFill>
              <a:schemeClr val="dk1"/>
            </a:solidFill>
            <a:prstDash val="solid"/>
            <a:miter lim="800000"/>
            <a:headEnd type="none" w="sm" len="sm"/>
            <a:tailEnd type="none" w="sm" len="sm"/>
          </a:ln>
        </p:spPr>
      </p:cxnSp>
      <p:sp>
        <p:nvSpPr>
          <p:cNvPr id="213" name="Google Shape;213;p17"/>
          <p:cNvSpPr txBox="1"/>
          <p:nvPr/>
        </p:nvSpPr>
        <p:spPr>
          <a:xfrm>
            <a:off x="723901" y="602445"/>
            <a:ext cx="480059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chemeClr val="dk1"/>
                </a:solidFill>
                <a:latin typeface="Open Sans"/>
                <a:ea typeface="Open Sans"/>
                <a:cs typeface="Open Sans"/>
                <a:sym typeface="Open Sans"/>
              </a:rPr>
              <a:t>4.1 Connecting </a:t>
            </a:r>
            <a:endParaRPr/>
          </a:p>
          <a:p>
            <a:pPr marL="0" marR="0" lvl="0" indent="0" algn="l" rtl="0">
              <a:spcBef>
                <a:spcPts val="0"/>
              </a:spcBef>
              <a:spcAft>
                <a:spcPts val="0"/>
              </a:spcAft>
              <a:buNone/>
            </a:pPr>
            <a:r>
              <a:rPr lang="en-US" sz="3600" b="1" i="1">
                <a:solidFill>
                  <a:srgbClr val="C55A11"/>
                </a:solidFill>
                <a:latin typeface="Open Sans"/>
                <a:ea typeface="Open Sans"/>
                <a:cs typeface="Open Sans"/>
                <a:sym typeface="Open Sans"/>
              </a:rPr>
              <a:t>Te tūhonohono</a:t>
            </a:r>
            <a:endParaRPr sz="3600" b="1" i="1">
              <a:solidFill>
                <a:srgbClr val="C55A11"/>
              </a:solidFill>
              <a:latin typeface="Open Sans"/>
              <a:ea typeface="Open Sans"/>
              <a:cs typeface="Open Sans"/>
              <a:sym typeface="Open Sans"/>
            </a:endParaRPr>
          </a:p>
        </p:txBody>
      </p:sp>
      <p:sp>
        <p:nvSpPr>
          <p:cNvPr id="214" name="Google Shape;214;p17"/>
          <p:cNvSpPr txBox="1"/>
          <p:nvPr/>
        </p:nvSpPr>
        <p:spPr>
          <a:xfrm>
            <a:off x="6163538" y="2256028"/>
            <a:ext cx="6054436" cy="291656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Building relationships</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Developing a leadership group</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Facilitating </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Care and support</a:t>
            </a:r>
            <a:endParaRPr/>
          </a:p>
        </p:txBody>
      </p:sp>
      <p:pic>
        <p:nvPicPr>
          <p:cNvPr id="215" name="Google Shape;215;p17" descr="A person and person shaking hands&#10;&#10;Description automatically generated with low confidence"/>
          <p:cNvPicPr preferRelativeResize="0"/>
          <p:nvPr/>
        </p:nvPicPr>
        <p:blipFill rotWithShape="1">
          <a:blip r:embed="rId3">
            <a:alphaModFix/>
          </a:blip>
          <a:srcRect/>
          <a:stretch/>
        </p:blipFill>
        <p:spPr>
          <a:xfrm>
            <a:off x="838199" y="1802774"/>
            <a:ext cx="4572000" cy="457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4.2 Connecting – Key messages</a:t>
            </a:r>
            <a:endParaRPr/>
          </a:p>
        </p:txBody>
      </p:sp>
      <p:sp>
        <p:nvSpPr>
          <p:cNvPr id="222" name="Google Shape;222;p18"/>
          <p:cNvSpPr txBox="1">
            <a:spLocks noGrp="1"/>
          </p:cNvSpPr>
          <p:nvPr>
            <p:ph type="body" idx="1"/>
          </p:nvPr>
        </p:nvSpPr>
        <p:spPr>
          <a:xfrm>
            <a:off x="838200" y="1825624"/>
            <a:ext cx="10515600" cy="4865461"/>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Char char="•"/>
            </a:pPr>
            <a:r>
              <a:rPr lang="en-US"/>
              <a:t>Trust and shared understanding</a:t>
            </a:r>
            <a:endParaRPr/>
          </a:p>
          <a:p>
            <a:pPr marL="228600" lvl="0" indent="-228600" algn="l" rtl="0">
              <a:lnSpc>
                <a:spcPct val="150000"/>
              </a:lnSpc>
              <a:spcBef>
                <a:spcPts val="1000"/>
              </a:spcBef>
              <a:spcAft>
                <a:spcPts val="0"/>
              </a:spcAft>
              <a:buClr>
                <a:schemeClr val="dk1"/>
              </a:buClr>
              <a:buSzPts val="2800"/>
              <a:buChar char="•"/>
            </a:pPr>
            <a:r>
              <a:rPr lang="en-US"/>
              <a:t>Community leadership</a:t>
            </a:r>
            <a:endParaRPr/>
          </a:p>
          <a:p>
            <a:pPr marL="228600" lvl="0" indent="-228600" algn="l" rtl="0">
              <a:lnSpc>
                <a:spcPct val="100000"/>
              </a:lnSpc>
              <a:spcBef>
                <a:spcPts val="1000"/>
              </a:spcBef>
              <a:spcAft>
                <a:spcPts val="0"/>
              </a:spcAft>
              <a:buClr>
                <a:schemeClr val="dk1"/>
              </a:buClr>
              <a:buSzPts val="2800"/>
              <a:buChar char="•"/>
            </a:pPr>
            <a:r>
              <a:rPr lang="en-US"/>
              <a:t>Facilitation - inclusive, supportive, cooperative and effective  processes</a:t>
            </a:r>
            <a:endParaRPr/>
          </a:p>
          <a:p>
            <a:pPr marL="228600" lvl="0" indent="-228600" algn="l" rtl="0">
              <a:lnSpc>
                <a:spcPct val="150000"/>
              </a:lnSpc>
              <a:spcBef>
                <a:spcPts val="1000"/>
              </a:spcBef>
              <a:spcAft>
                <a:spcPts val="0"/>
              </a:spcAft>
              <a:buClr>
                <a:schemeClr val="dk1"/>
              </a:buClr>
              <a:buSzPts val="2800"/>
              <a:buChar char="•"/>
            </a:pPr>
            <a:r>
              <a:rPr lang="en-US"/>
              <a:t>Seek to understand </a:t>
            </a:r>
            <a:endParaRPr/>
          </a:p>
          <a:p>
            <a:pPr marL="228600" lvl="0" indent="-228600" algn="l" rtl="0">
              <a:lnSpc>
                <a:spcPct val="150000"/>
              </a:lnSpc>
              <a:spcBef>
                <a:spcPts val="1000"/>
              </a:spcBef>
              <a:spcAft>
                <a:spcPts val="0"/>
              </a:spcAft>
              <a:buClr>
                <a:schemeClr val="dk1"/>
              </a:buClr>
              <a:buSzPts val="2800"/>
              <a:buChar char="•"/>
            </a:pPr>
            <a:r>
              <a:rPr lang="en-US"/>
              <a:t>Build support and momentum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4.3 Te Hiko: Centre for Community Innovation</a:t>
            </a:r>
            <a:endParaRPr sz="3600" i="1"/>
          </a:p>
        </p:txBody>
      </p:sp>
      <p:sp>
        <p:nvSpPr>
          <p:cNvPr id="228" name="Google Shape;228;p19"/>
          <p:cNvSpPr txBox="1">
            <a:spLocks noGrp="1"/>
          </p:cNvSpPr>
          <p:nvPr>
            <p:ph type="body" idx="1"/>
          </p:nvPr>
        </p:nvSpPr>
        <p:spPr>
          <a:xfrm>
            <a:off x="838200" y="1497120"/>
            <a:ext cx="6767286" cy="536087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After working closely alongside whānau families and hapori communities in Porirua, the Hutt Valley and Wellington, Wesley Community Action have learned that with the right support, the hapori with first-hand experience can drive sustainable responses to complex issues.</a:t>
            </a:r>
            <a:endParaRPr/>
          </a:p>
          <a:p>
            <a:pPr marL="0" lvl="0" indent="0" algn="l" rtl="0">
              <a:lnSpc>
                <a:spcPct val="90000"/>
              </a:lnSpc>
              <a:spcBef>
                <a:spcPts val="1000"/>
              </a:spcBef>
              <a:spcAft>
                <a:spcPts val="0"/>
              </a:spcAft>
              <a:buClr>
                <a:schemeClr val="dk1"/>
              </a:buClr>
              <a:buSzPts val="2800"/>
              <a:buNone/>
            </a:pPr>
            <a:r>
              <a:rPr lang="en-US"/>
              <a:t>Rather than a single transition process, this is about multiple initiatives and projects driven by members of the community, joined up and learning from each other over time.</a:t>
            </a:r>
            <a:endParaRPr/>
          </a:p>
        </p:txBody>
      </p:sp>
      <p:pic>
        <p:nvPicPr>
          <p:cNvPr id="229" name="Google Shape;229;p19" descr="A group of people in a room&#10;&#10;Description automatically generated with low confidence"/>
          <p:cNvPicPr preferRelativeResize="0"/>
          <p:nvPr/>
        </p:nvPicPr>
        <p:blipFill rotWithShape="1">
          <a:blip r:embed="rId3">
            <a:alphaModFix/>
          </a:blip>
          <a:srcRect/>
          <a:stretch/>
        </p:blipFill>
        <p:spPr>
          <a:xfrm>
            <a:off x="7897817" y="1501906"/>
            <a:ext cx="3807045" cy="469897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b="1">
                <a:latin typeface="Open Sans"/>
                <a:ea typeface="Open Sans"/>
                <a:cs typeface="Open Sans"/>
                <a:sym typeface="Open Sans"/>
              </a:rPr>
              <a:t>Outline</a:t>
            </a:r>
            <a:endParaRPr/>
          </a:p>
        </p:txBody>
      </p:sp>
      <p:sp>
        <p:nvSpPr>
          <p:cNvPr id="98" name="Google Shape;98;p2"/>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latin typeface="Open Sans"/>
                <a:ea typeface="Open Sans"/>
                <a:cs typeface="Open Sans"/>
                <a:sym typeface="Open Sans"/>
              </a:rPr>
              <a:t>Why was the guide created?</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latin typeface="Open Sans"/>
                <a:ea typeface="Open Sans"/>
                <a:cs typeface="Open Sans"/>
                <a:sym typeface="Open Sans"/>
              </a:rPr>
              <a:t>How was the guide </a:t>
            </a:r>
            <a:r>
              <a:rPr lang="en-US"/>
              <a:t>developed?</a:t>
            </a:r>
            <a:endParaRPr>
              <a:latin typeface="Open Sans"/>
              <a:ea typeface="Open Sans"/>
              <a:cs typeface="Open Sans"/>
              <a:sym typeface="Open Sans"/>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latin typeface="Open Sans"/>
                <a:ea typeface="Open Sans"/>
                <a:cs typeface="Open Sans"/>
                <a:sym typeface="Open Sans"/>
              </a:rPr>
              <a:t>What are just transitions?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latin typeface="Open Sans"/>
                <a:ea typeface="Open Sans"/>
                <a:cs typeface="Open Sans"/>
                <a:sym typeface="Open Sans"/>
              </a:rPr>
              <a:t>What are just transition processes? </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Discussion</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Conclusion</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latin typeface="Open Sans"/>
                <a:ea typeface="Open Sans"/>
                <a:cs typeface="Open Sans"/>
                <a:sym typeface="Open Sans"/>
              </a:rPr>
              <a:t>Where can you find the guide? </a:t>
            </a:r>
            <a:endParaRPr/>
          </a:p>
        </p:txBody>
      </p:sp>
      <p:pic>
        <p:nvPicPr>
          <p:cNvPr id="99" name="Google Shape;99;p2" descr="A picture containing person, clothing, human face, person&#10;&#10;Description automatically generated"/>
          <p:cNvPicPr preferRelativeResize="0"/>
          <p:nvPr/>
        </p:nvPicPr>
        <p:blipFill rotWithShape="1">
          <a:blip r:embed="rId3">
            <a:alphaModFix/>
          </a:blip>
          <a:srcRect/>
          <a:stretch/>
        </p:blipFill>
        <p:spPr>
          <a:xfrm>
            <a:off x="7152000" y="909000"/>
            <a:ext cx="5040000" cy="504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cxnSp>
        <p:nvCxnSpPr>
          <p:cNvPr id="235" name="Google Shape;235;p20"/>
          <p:cNvCxnSpPr/>
          <p:nvPr/>
        </p:nvCxnSpPr>
        <p:spPr>
          <a:xfrm>
            <a:off x="5524498" y="602445"/>
            <a:ext cx="0" cy="5514974"/>
          </a:xfrm>
          <a:prstGeom prst="straightConnector1">
            <a:avLst/>
          </a:prstGeom>
          <a:noFill/>
          <a:ln w="19050" cap="flat" cmpd="sng">
            <a:solidFill>
              <a:schemeClr val="dk1"/>
            </a:solidFill>
            <a:prstDash val="solid"/>
            <a:miter lim="800000"/>
            <a:headEnd type="none" w="sm" len="sm"/>
            <a:tailEnd type="none" w="sm" len="sm"/>
          </a:ln>
        </p:spPr>
      </p:cxnSp>
      <p:pic>
        <p:nvPicPr>
          <p:cNvPr id="236" name="Google Shape;236;p20" descr="A person sitting at a table with a group of people&#10;&#10;Description automatically generated with low confidence"/>
          <p:cNvPicPr preferRelativeResize="0"/>
          <p:nvPr/>
        </p:nvPicPr>
        <p:blipFill rotWithShape="1">
          <a:blip r:embed="rId3">
            <a:alphaModFix/>
          </a:blip>
          <a:srcRect/>
          <a:stretch/>
        </p:blipFill>
        <p:spPr>
          <a:xfrm>
            <a:off x="838201" y="1800225"/>
            <a:ext cx="4571999" cy="4571999"/>
          </a:xfrm>
          <a:prstGeom prst="rect">
            <a:avLst/>
          </a:prstGeom>
          <a:noFill/>
          <a:ln>
            <a:noFill/>
          </a:ln>
        </p:spPr>
      </p:pic>
      <p:sp>
        <p:nvSpPr>
          <p:cNvPr id="237" name="Google Shape;237;p20"/>
          <p:cNvSpPr txBox="1"/>
          <p:nvPr/>
        </p:nvSpPr>
        <p:spPr>
          <a:xfrm>
            <a:off x="723901" y="602445"/>
            <a:ext cx="480059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chemeClr val="dk1"/>
                </a:solidFill>
                <a:latin typeface="Open Sans"/>
                <a:ea typeface="Open Sans"/>
                <a:cs typeface="Open Sans"/>
                <a:sym typeface="Open Sans"/>
              </a:rPr>
              <a:t>4.4 Planning</a:t>
            </a:r>
            <a:endParaRPr/>
          </a:p>
          <a:p>
            <a:pPr marL="0" marR="0" lvl="0" indent="0" algn="l" rtl="0">
              <a:spcBef>
                <a:spcPts val="0"/>
              </a:spcBef>
              <a:spcAft>
                <a:spcPts val="0"/>
              </a:spcAft>
              <a:buNone/>
            </a:pPr>
            <a:r>
              <a:rPr lang="en-US" sz="3600" b="1" i="1">
                <a:solidFill>
                  <a:srgbClr val="C55A11"/>
                </a:solidFill>
                <a:latin typeface="Open Sans"/>
                <a:ea typeface="Open Sans"/>
                <a:cs typeface="Open Sans"/>
                <a:sym typeface="Open Sans"/>
              </a:rPr>
              <a:t>Te whakamahere</a:t>
            </a:r>
            <a:endParaRPr sz="3600" b="1" i="1">
              <a:solidFill>
                <a:srgbClr val="C55A11"/>
              </a:solidFill>
              <a:latin typeface="Open Sans"/>
              <a:ea typeface="Open Sans"/>
              <a:cs typeface="Open Sans"/>
              <a:sym typeface="Open Sans"/>
            </a:endParaRPr>
          </a:p>
        </p:txBody>
      </p:sp>
      <p:sp>
        <p:nvSpPr>
          <p:cNvPr id="238" name="Google Shape;238;p20"/>
          <p:cNvSpPr txBox="1"/>
          <p:nvPr/>
        </p:nvSpPr>
        <p:spPr>
          <a:xfrm>
            <a:off x="5925413" y="2808951"/>
            <a:ext cx="6019844" cy="291656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Designing processes</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Understanding the system</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Shared vision and values</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Communication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4.5 Planning – Key messages</a:t>
            </a:r>
            <a:endParaRPr/>
          </a:p>
        </p:txBody>
      </p:sp>
      <p:sp>
        <p:nvSpPr>
          <p:cNvPr id="245" name="Google Shape;245;p21"/>
          <p:cNvSpPr txBox="1">
            <a:spLocks noGrp="1"/>
          </p:cNvSpPr>
          <p:nvPr>
            <p:ph type="body" idx="1"/>
          </p:nvPr>
        </p:nvSpPr>
        <p:spPr>
          <a:xfrm>
            <a:off x="838200" y="2019587"/>
            <a:ext cx="10515600" cy="399328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Structured to reflect context</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Systems thinking - linkages and interactions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Working together to identify shared vision and values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Communication and connection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4.6 Planning – a decision-making cycle</a:t>
            </a:r>
            <a:endParaRPr/>
          </a:p>
        </p:txBody>
      </p:sp>
      <p:pic>
        <p:nvPicPr>
          <p:cNvPr id="252" name="Google Shape;252;p22" descr="A picture containing map, text&#10;&#10;Description automatically generated"/>
          <p:cNvPicPr preferRelativeResize="0"/>
          <p:nvPr/>
        </p:nvPicPr>
        <p:blipFill rotWithShape="1">
          <a:blip r:embed="rId3">
            <a:alphaModFix/>
          </a:blip>
          <a:srcRect/>
          <a:stretch/>
        </p:blipFill>
        <p:spPr>
          <a:xfrm>
            <a:off x="2946400" y="895849"/>
            <a:ext cx="6299200" cy="6299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4.7 Transforming Lake Taupō</a:t>
            </a:r>
            <a:endParaRPr/>
          </a:p>
        </p:txBody>
      </p:sp>
      <p:sp>
        <p:nvSpPr>
          <p:cNvPr id="259" name="Google Shape;259;p23"/>
          <p:cNvSpPr txBox="1">
            <a:spLocks noGrp="1"/>
          </p:cNvSpPr>
          <p:nvPr>
            <p:ph type="body" idx="1"/>
          </p:nvPr>
        </p:nvSpPr>
        <p:spPr>
          <a:xfrm>
            <a:off x="838200" y="1719161"/>
            <a:ext cx="6172200" cy="487997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a:t>In 2001 Waikato Regional Council began a process to protect the water quality in Lake Taupō from increasing concentrations of nitrogen.  </a:t>
            </a:r>
            <a:endParaRPr/>
          </a:p>
          <a:p>
            <a:pPr marL="0" lvl="0" indent="0" algn="l" rtl="0">
              <a:lnSpc>
                <a:spcPct val="90000"/>
              </a:lnSpc>
              <a:spcBef>
                <a:spcPts val="1500"/>
              </a:spcBef>
              <a:spcAft>
                <a:spcPts val="0"/>
              </a:spcAft>
              <a:buClr>
                <a:schemeClr val="dk1"/>
              </a:buClr>
              <a:buSzPct val="100000"/>
              <a:buNone/>
            </a:pPr>
            <a:r>
              <a:rPr lang="en-US"/>
              <a:t>The resulting cap-and-trade system reflected the focus on inclusiveness, transparency and fairness.</a:t>
            </a:r>
            <a:endParaRPr/>
          </a:p>
          <a:p>
            <a:pPr marL="0" lvl="0" indent="0" algn="l" rtl="0">
              <a:lnSpc>
                <a:spcPct val="90000"/>
              </a:lnSpc>
              <a:spcBef>
                <a:spcPts val="1500"/>
              </a:spcBef>
              <a:spcAft>
                <a:spcPts val="0"/>
              </a:spcAft>
              <a:buClr>
                <a:schemeClr val="dk1"/>
              </a:buClr>
              <a:buSzPct val="100000"/>
              <a:buNone/>
            </a:pPr>
            <a:r>
              <a:rPr lang="en-US"/>
              <a:t>Successes included government funding, halting the water quality decline of the lake and maintaining sport fisheries and tourism. New brands captured value generated from the narrative of saving a large lake.</a:t>
            </a:r>
            <a:endParaRPr/>
          </a:p>
        </p:txBody>
      </p:sp>
      <p:pic>
        <p:nvPicPr>
          <p:cNvPr id="260" name="Google Shape;260;p23" descr="A river running through a forest with Huka Falls in the background&#10;&#10;Description automatically generated"/>
          <p:cNvPicPr preferRelativeResize="0"/>
          <p:nvPr/>
        </p:nvPicPr>
        <p:blipFill rotWithShape="1">
          <a:blip r:embed="rId3">
            <a:alphaModFix/>
          </a:blip>
          <a:srcRect/>
          <a:stretch/>
        </p:blipFill>
        <p:spPr>
          <a:xfrm>
            <a:off x="7116386" y="1719161"/>
            <a:ext cx="4591050" cy="4470925"/>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cxnSp>
        <p:nvCxnSpPr>
          <p:cNvPr id="266" name="Google Shape;266;p24"/>
          <p:cNvCxnSpPr/>
          <p:nvPr/>
        </p:nvCxnSpPr>
        <p:spPr>
          <a:xfrm>
            <a:off x="5676031" y="602445"/>
            <a:ext cx="0" cy="5514974"/>
          </a:xfrm>
          <a:prstGeom prst="straightConnector1">
            <a:avLst/>
          </a:prstGeom>
          <a:noFill/>
          <a:ln w="19050" cap="flat" cmpd="sng">
            <a:solidFill>
              <a:schemeClr val="dk1"/>
            </a:solidFill>
            <a:prstDash val="solid"/>
            <a:miter lim="800000"/>
            <a:headEnd type="none" w="sm" len="sm"/>
            <a:tailEnd type="none" w="sm" len="sm"/>
          </a:ln>
        </p:spPr>
      </p:cxnSp>
      <p:sp>
        <p:nvSpPr>
          <p:cNvPr id="267" name="Google Shape;267;p24"/>
          <p:cNvSpPr txBox="1"/>
          <p:nvPr/>
        </p:nvSpPr>
        <p:spPr>
          <a:xfrm>
            <a:off x="723901" y="602445"/>
            <a:ext cx="480059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chemeClr val="dk1"/>
                </a:solidFill>
                <a:latin typeface="Open Sans"/>
                <a:ea typeface="Open Sans"/>
                <a:cs typeface="Open Sans"/>
                <a:sym typeface="Open Sans"/>
              </a:rPr>
              <a:t>4.8 Acting</a:t>
            </a:r>
            <a:endParaRPr/>
          </a:p>
          <a:p>
            <a:pPr marL="0" marR="0" lvl="0" indent="0" algn="l" rtl="0">
              <a:spcBef>
                <a:spcPts val="0"/>
              </a:spcBef>
              <a:spcAft>
                <a:spcPts val="0"/>
              </a:spcAft>
              <a:buNone/>
            </a:pPr>
            <a:r>
              <a:rPr lang="en-US" sz="3600" b="1" i="1">
                <a:solidFill>
                  <a:srgbClr val="C55A11"/>
                </a:solidFill>
                <a:latin typeface="Open Sans"/>
                <a:ea typeface="Open Sans"/>
                <a:cs typeface="Open Sans"/>
                <a:sym typeface="Open Sans"/>
              </a:rPr>
              <a:t>Te whakatinana</a:t>
            </a:r>
            <a:endParaRPr sz="3600" b="1" i="1">
              <a:solidFill>
                <a:srgbClr val="C55A11"/>
              </a:solidFill>
              <a:latin typeface="Open Sans"/>
              <a:ea typeface="Open Sans"/>
              <a:cs typeface="Open Sans"/>
              <a:sym typeface="Open Sans"/>
            </a:endParaRPr>
          </a:p>
        </p:txBody>
      </p:sp>
      <p:sp>
        <p:nvSpPr>
          <p:cNvPr id="268" name="Google Shape;268;p24"/>
          <p:cNvSpPr txBox="1"/>
          <p:nvPr/>
        </p:nvSpPr>
        <p:spPr>
          <a:xfrm>
            <a:off x="6220693" y="2272342"/>
            <a:ext cx="5724564" cy="366549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Decision-making</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Generating options</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Designing </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Implementing</a:t>
            </a:r>
            <a:endParaRPr/>
          </a:p>
          <a:p>
            <a:pPr marL="457200" marR="0" lvl="0" indent="-457200" algn="l" rtl="0">
              <a:lnSpc>
                <a:spcPct val="15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Resourcing</a:t>
            </a:r>
            <a:endParaRPr/>
          </a:p>
        </p:txBody>
      </p:sp>
      <p:pic>
        <p:nvPicPr>
          <p:cNvPr id="269" name="Google Shape;269;p24" descr="A picture containing clothing, person, painting, person&#10;&#10;Description automatically generated"/>
          <p:cNvPicPr preferRelativeResize="0"/>
          <p:nvPr/>
        </p:nvPicPr>
        <p:blipFill rotWithShape="1">
          <a:blip r:embed="rId3">
            <a:alphaModFix/>
          </a:blip>
          <a:srcRect/>
          <a:stretch/>
        </p:blipFill>
        <p:spPr>
          <a:xfrm>
            <a:off x="723901" y="1817288"/>
            <a:ext cx="4575600" cy="4575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4.9 Acting – Key messages</a:t>
            </a:r>
            <a:endParaRPr/>
          </a:p>
        </p:txBody>
      </p:sp>
      <p:sp>
        <p:nvSpPr>
          <p:cNvPr id="276" name="Google Shape;276;p25"/>
          <p:cNvSpPr txBox="1">
            <a:spLocks noGrp="1"/>
          </p:cNvSpPr>
          <p:nvPr>
            <p:ph type="body" idx="1"/>
          </p:nvPr>
        </p:nvSpPr>
        <p:spPr>
          <a:xfrm>
            <a:off x="838200" y="1493115"/>
            <a:ext cx="10515600" cy="4865461"/>
          </a:xfrm>
          <a:prstGeom prst="rect">
            <a:avLst/>
          </a:prstGeom>
          <a:noFill/>
          <a:ln>
            <a:noFill/>
          </a:ln>
        </p:spPr>
        <p:txBody>
          <a:bodyPr spcFirstLastPara="1" wrap="square" lIns="91425" tIns="45700" rIns="91425" bIns="45700" anchor="t" anchorCtr="0">
            <a:normAutofit/>
          </a:bodyPr>
          <a:lstStyle/>
          <a:p>
            <a:pPr marL="228600" lvl="0" indent="-228600" algn="l" rtl="0">
              <a:lnSpc>
                <a:spcPct val="200000"/>
              </a:lnSpc>
              <a:spcBef>
                <a:spcPts val="0"/>
              </a:spcBef>
              <a:spcAft>
                <a:spcPts val="0"/>
              </a:spcAft>
              <a:buClr>
                <a:schemeClr val="dk1"/>
              </a:buClr>
              <a:buSzPts val="2800"/>
              <a:buChar char="•"/>
            </a:pPr>
            <a:r>
              <a:rPr lang="en-US"/>
              <a:t>Authority to make decisions </a:t>
            </a:r>
            <a:endParaRPr/>
          </a:p>
          <a:p>
            <a:pPr marL="228600" lvl="0" indent="-228600" algn="l" rtl="0">
              <a:lnSpc>
                <a:spcPct val="200000"/>
              </a:lnSpc>
              <a:spcBef>
                <a:spcPts val="1000"/>
              </a:spcBef>
              <a:spcAft>
                <a:spcPts val="0"/>
              </a:spcAft>
              <a:buClr>
                <a:schemeClr val="dk1"/>
              </a:buClr>
              <a:buSzPts val="2800"/>
              <a:buChar char="•"/>
            </a:pPr>
            <a:r>
              <a:rPr lang="en-US"/>
              <a:t>Options analysis </a:t>
            </a:r>
            <a:endParaRPr/>
          </a:p>
          <a:p>
            <a:pPr marL="228600" lvl="0" indent="-228600" algn="l" rtl="0">
              <a:lnSpc>
                <a:spcPct val="200000"/>
              </a:lnSpc>
              <a:spcBef>
                <a:spcPts val="1000"/>
              </a:spcBef>
              <a:spcAft>
                <a:spcPts val="0"/>
              </a:spcAft>
              <a:buClr>
                <a:schemeClr val="dk1"/>
              </a:buClr>
              <a:buSzPts val="2800"/>
              <a:buChar char="•"/>
            </a:pPr>
            <a:r>
              <a:rPr lang="en-US"/>
              <a:t>Feasibility assessment </a:t>
            </a:r>
            <a:endParaRPr/>
          </a:p>
          <a:p>
            <a:pPr marL="228600" lvl="0" indent="-228600" algn="l" rtl="0">
              <a:lnSpc>
                <a:spcPct val="200000"/>
              </a:lnSpc>
              <a:spcBef>
                <a:spcPts val="1000"/>
              </a:spcBef>
              <a:spcAft>
                <a:spcPts val="0"/>
              </a:spcAft>
              <a:buClr>
                <a:schemeClr val="dk1"/>
              </a:buClr>
              <a:buSzPts val="2800"/>
              <a:buChar char="•"/>
            </a:pPr>
            <a:r>
              <a:rPr lang="en-US"/>
              <a:t>Strategies and action plans </a:t>
            </a:r>
            <a:endParaRPr/>
          </a:p>
          <a:p>
            <a:pPr marL="228600" lvl="0" indent="-228600" algn="l" rtl="0">
              <a:lnSpc>
                <a:spcPct val="200000"/>
              </a:lnSpc>
              <a:spcBef>
                <a:spcPts val="1000"/>
              </a:spcBef>
              <a:spcAft>
                <a:spcPts val="0"/>
              </a:spcAft>
              <a:buClr>
                <a:schemeClr val="dk1"/>
              </a:buClr>
              <a:buSzPts val="2800"/>
              <a:buChar char="•"/>
            </a:pPr>
            <a:r>
              <a:rPr lang="en-US"/>
              <a:t>Funding and other resources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4.10 The Land and Water Forum</a:t>
            </a:r>
            <a:endParaRPr/>
          </a:p>
        </p:txBody>
      </p:sp>
      <p:sp>
        <p:nvSpPr>
          <p:cNvPr id="282" name="Google Shape;282;p26"/>
          <p:cNvSpPr txBox="1">
            <a:spLocks noGrp="1"/>
          </p:cNvSpPr>
          <p:nvPr>
            <p:ph type="body" idx="1"/>
          </p:nvPr>
        </p:nvSpPr>
        <p:spPr>
          <a:xfrm>
            <a:off x="838200" y="1374391"/>
            <a:ext cx="6345918" cy="4879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The LAWF applied consensus-based collaborative governance to develop an overall package of reforms for managing freshwater.</a:t>
            </a:r>
            <a:endParaRPr/>
          </a:p>
          <a:p>
            <a:pPr marL="0" lvl="0" indent="0" algn="l" rtl="0">
              <a:lnSpc>
                <a:spcPct val="90000"/>
              </a:lnSpc>
              <a:spcBef>
                <a:spcPts val="1000"/>
              </a:spcBef>
              <a:spcAft>
                <a:spcPts val="0"/>
              </a:spcAft>
              <a:buClr>
                <a:schemeClr val="dk1"/>
              </a:buClr>
              <a:buSzPts val="2800"/>
              <a:buNone/>
            </a:pPr>
            <a:r>
              <a:rPr lang="en-US"/>
              <a:t>The major achievement was improving stakeholder relationships to achieve significant progress in policy direction. Despite the initial progress, many recommendations were not fully implemented and the forum lost credibility.</a:t>
            </a:r>
            <a:endParaRPr/>
          </a:p>
        </p:txBody>
      </p:sp>
      <p:pic>
        <p:nvPicPr>
          <p:cNvPr id="283" name="Google Shape;283;p26" descr="A group of people standing next to a boat&#10;&#10;Description automatically generated"/>
          <p:cNvPicPr preferRelativeResize="0"/>
          <p:nvPr/>
        </p:nvPicPr>
        <p:blipFill rotWithShape="1">
          <a:blip r:embed="rId3">
            <a:alphaModFix/>
          </a:blip>
          <a:srcRect/>
          <a:stretch/>
        </p:blipFill>
        <p:spPr>
          <a:xfrm>
            <a:off x="7390151" y="1458280"/>
            <a:ext cx="4317167" cy="4342913"/>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cxnSp>
        <p:nvCxnSpPr>
          <p:cNvPr id="289" name="Google Shape;289;p27"/>
          <p:cNvCxnSpPr/>
          <p:nvPr/>
        </p:nvCxnSpPr>
        <p:spPr>
          <a:xfrm>
            <a:off x="5773012" y="671513"/>
            <a:ext cx="0" cy="5514974"/>
          </a:xfrm>
          <a:prstGeom prst="straightConnector1">
            <a:avLst/>
          </a:prstGeom>
          <a:noFill/>
          <a:ln w="19050" cap="flat" cmpd="sng">
            <a:solidFill>
              <a:schemeClr val="dk1"/>
            </a:solidFill>
            <a:prstDash val="solid"/>
            <a:miter lim="800000"/>
            <a:headEnd type="none" w="sm" len="sm"/>
            <a:tailEnd type="none" w="sm" len="sm"/>
          </a:ln>
        </p:spPr>
      </p:cxnSp>
      <p:sp>
        <p:nvSpPr>
          <p:cNvPr id="290" name="Google Shape;290;p27"/>
          <p:cNvSpPr txBox="1"/>
          <p:nvPr/>
        </p:nvSpPr>
        <p:spPr>
          <a:xfrm>
            <a:off x="723901" y="602445"/>
            <a:ext cx="480059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chemeClr val="dk1"/>
                </a:solidFill>
                <a:latin typeface="Open Sans"/>
                <a:ea typeface="Open Sans"/>
                <a:cs typeface="Open Sans"/>
                <a:sym typeface="Open Sans"/>
              </a:rPr>
              <a:t>4.11 Adapting</a:t>
            </a:r>
            <a:endParaRPr/>
          </a:p>
          <a:p>
            <a:pPr marL="0" marR="0" lvl="0" indent="0" algn="l" rtl="0">
              <a:spcBef>
                <a:spcPts val="0"/>
              </a:spcBef>
              <a:spcAft>
                <a:spcPts val="0"/>
              </a:spcAft>
              <a:buNone/>
            </a:pPr>
            <a:r>
              <a:rPr lang="en-US" sz="3600" b="1" i="1">
                <a:solidFill>
                  <a:srgbClr val="C55A11"/>
                </a:solidFill>
                <a:latin typeface="Open Sans"/>
                <a:ea typeface="Open Sans"/>
                <a:cs typeface="Open Sans"/>
                <a:sym typeface="Open Sans"/>
              </a:rPr>
              <a:t>Te urutau</a:t>
            </a:r>
            <a:endParaRPr sz="3600" b="1" i="1">
              <a:solidFill>
                <a:srgbClr val="C55A11"/>
              </a:solidFill>
              <a:latin typeface="Open Sans"/>
              <a:ea typeface="Open Sans"/>
              <a:cs typeface="Open Sans"/>
              <a:sym typeface="Open Sans"/>
            </a:endParaRPr>
          </a:p>
        </p:txBody>
      </p:sp>
      <p:sp>
        <p:nvSpPr>
          <p:cNvPr id="291" name="Google Shape;291;p27"/>
          <p:cNvSpPr txBox="1"/>
          <p:nvPr/>
        </p:nvSpPr>
        <p:spPr>
          <a:xfrm>
            <a:off x="6185919" y="1968165"/>
            <a:ext cx="5526267" cy="3724481"/>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Agile and adaptive</a:t>
            </a:r>
            <a:endParaRPr/>
          </a:p>
          <a:p>
            <a:pPr marL="457200" marR="0" lvl="0" indent="-457200" algn="l" rtl="0">
              <a:lnSpc>
                <a:spcPct val="20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Monitoring </a:t>
            </a:r>
            <a:endParaRPr/>
          </a:p>
          <a:p>
            <a:pPr marL="457200" marR="0" lvl="0" indent="-457200" algn="l" rtl="0">
              <a:lnSpc>
                <a:spcPct val="20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Evaluating </a:t>
            </a:r>
            <a:endParaRPr/>
          </a:p>
          <a:p>
            <a:pPr marL="457200" marR="0" lvl="0" indent="-457200" algn="l" rtl="0">
              <a:lnSpc>
                <a:spcPct val="200000"/>
              </a:lnSpc>
              <a:spcBef>
                <a:spcPts val="80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Improving, ending, renewing</a:t>
            </a:r>
            <a:endParaRPr/>
          </a:p>
        </p:txBody>
      </p:sp>
      <p:pic>
        <p:nvPicPr>
          <p:cNvPr id="292" name="Google Shape;292;p27" descr="A picture containing clothing, human face, cartoon, person&#10;&#10;Description automatically generated"/>
          <p:cNvPicPr preferRelativeResize="0"/>
          <p:nvPr/>
        </p:nvPicPr>
        <p:blipFill rotWithShape="1">
          <a:blip r:embed="rId3">
            <a:alphaModFix/>
          </a:blip>
          <a:srcRect/>
          <a:stretch/>
        </p:blipFill>
        <p:spPr>
          <a:xfrm>
            <a:off x="723901" y="1798423"/>
            <a:ext cx="4575600" cy="4575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4.12 Adapting – Key messages</a:t>
            </a:r>
            <a:endParaRPr/>
          </a:p>
        </p:txBody>
      </p:sp>
      <p:sp>
        <p:nvSpPr>
          <p:cNvPr id="299" name="Google Shape;299;p28"/>
          <p:cNvSpPr txBox="1">
            <a:spLocks noGrp="1"/>
          </p:cNvSpPr>
          <p:nvPr>
            <p:ph type="body" idx="1"/>
          </p:nvPr>
        </p:nvSpPr>
        <p:spPr>
          <a:xfrm>
            <a:off x="838200" y="1742932"/>
            <a:ext cx="10515600" cy="431194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200000"/>
              </a:lnSpc>
              <a:spcBef>
                <a:spcPts val="0"/>
              </a:spcBef>
              <a:spcAft>
                <a:spcPts val="0"/>
              </a:spcAft>
              <a:buClr>
                <a:schemeClr val="dk1"/>
              </a:buClr>
              <a:buSzPct val="100000"/>
              <a:buChar char="•"/>
            </a:pPr>
            <a:r>
              <a:rPr lang="en-US"/>
              <a:t>Adaptive approaches to navigate uncertainty</a:t>
            </a:r>
            <a:endParaRPr/>
          </a:p>
          <a:p>
            <a:pPr marL="228600" lvl="0" indent="-228600" algn="l" rtl="0">
              <a:lnSpc>
                <a:spcPct val="200000"/>
              </a:lnSpc>
              <a:spcBef>
                <a:spcPts val="1000"/>
              </a:spcBef>
              <a:spcAft>
                <a:spcPts val="0"/>
              </a:spcAft>
              <a:buClr>
                <a:schemeClr val="dk1"/>
              </a:buClr>
              <a:buSzPct val="100000"/>
              <a:buChar char="•"/>
            </a:pPr>
            <a:r>
              <a:rPr lang="en-US"/>
              <a:t>Stay true to values</a:t>
            </a:r>
            <a:endParaRPr/>
          </a:p>
          <a:p>
            <a:pPr marL="228600" lvl="0" indent="-228600" algn="l" rtl="0">
              <a:lnSpc>
                <a:spcPct val="200000"/>
              </a:lnSpc>
              <a:spcBef>
                <a:spcPts val="1000"/>
              </a:spcBef>
              <a:spcAft>
                <a:spcPts val="0"/>
              </a:spcAft>
              <a:buClr>
                <a:schemeClr val="dk1"/>
              </a:buClr>
              <a:buSzPct val="100000"/>
              <a:buChar char="•"/>
            </a:pPr>
            <a:r>
              <a:rPr lang="en-US"/>
              <a:t>Continual improvement</a:t>
            </a:r>
            <a:endParaRPr/>
          </a:p>
          <a:p>
            <a:pPr marL="228600" lvl="0" indent="-228600" algn="l" rtl="0">
              <a:lnSpc>
                <a:spcPct val="200000"/>
              </a:lnSpc>
              <a:spcBef>
                <a:spcPts val="1000"/>
              </a:spcBef>
              <a:spcAft>
                <a:spcPts val="0"/>
              </a:spcAft>
              <a:buClr>
                <a:schemeClr val="dk1"/>
              </a:buClr>
              <a:buSzPct val="100000"/>
              <a:buChar char="•"/>
            </a:pPr>
            <a:r>
              <a:rPr lang="en-US"/>
              <a:t>Monitoring and evaluating</a:t>
            </a:r>
            <a:endParaRPr/>
          </a:p>
          <a:p>
            <a:pPr marL="228600" lvl="0" indent="-228600" algn="l" rtl="0">
              <a:lnSpc>
                <a:spcPct val="200000"/>
              </a:lnSpc>
              <a:spcBef>
                <a:spcPts val="1000"/>
              </a:spcBef>
              <a:spcAft>
                <a:spcPts val="0"/>
              </a:spcAft>
              <a:buClr>
                <a:schemeClr val="dk1"/>
              </a:buClr>
              <a:buSzPct val="100000"/>
              <a:buChar char="•"/>
            </a:pPr>
            <a:r>
              <a:rPr lang="en-US"/>
              <a:t>Identify when to end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9"/>
          <p:cNvSpPr txBox="1">
            <a:spLocks noGrp="1"/>
          </p:cNvSpPr>
          <p:nvPr>
            <p:ph type="title"/>
          </p:nvPr>
        </p:nvSpPr>
        <p:spPr>
          <a:xfrm>
            <a:off x="838200" y="365125"/>
            <a:ext cx="1077141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4.13 Monitoring Fiordland’s marine environment </a:t>
            </a:r>
            <a:endParaRPr sz="3600" i="1"/>
          </a:p>
        </p:txBody>
      </p:sp>
      <p:sp>
        <p:nvSpPr>
          <p:cNvPr id="305" name="Google Shape;305;p29"/>
          <p:cNvSpPr txBox="1">
            <a:spLocks noGrp="1"/>
          </p:cNvSpPr>
          <p:nvPr>
            <p:ph type="body" idx="1"/>
          </p:nvPr>
        </p:nvSpPr>
        <p:spPr>
          <a:xfrm>
            <a:off x="838200" y="1754972"/>
            <a:ext cx="6767286" cy="46887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The Fiordland Marine Guardians evolved from a collective that first came together in 1995 to safeguard Fiordland’s fisheries. Under legislation, they were formally established as advisors to maintain the health of Fiordland’s marine environment. </a:t>
            </a:r>
            <a:endParaRPr/>
          </a:p>
          <a:p>
            <a:pPr marL="0" lvl="0" indent="0" algn="l" rtl="0">
              <a:lnSpc>
                <a:spcPct val="90000"/>
              </a:lnSpc>
              <a:spcBef>
                <a:spcPts val="1000"/>
              </a:spcBef>
              <a:spcAft>
                <a:spcPts val="0"/>
              </a:spcAft>
              <a:buClr>
                <a:schemeClr val="dk1"/>
              </a:buClr>
              <a:buSzPts val="2800"/>
              <a:buNone/>
            </a:pPr>
            <a:r>
              <a:rPr lang="en-US"/>
              <a:t>Together, they represent the interests of fishers, tourism, recreational users, marine science, conservation and the local community, including iwi. </a:t>
            </a:r>
            <a:endParaRPr/>
          </a:p>
        </p:txBody>
      </p:sp>
      <p:pic>
        <p:nvPicPr>
          <p:cNvPr id="306" name="Google Shape;306;p29" descr="A bird flying over a body of water with Milford Sound in the background&#10;&#10;Description automatically generated with medium confidence"/>
          <p:cNvPicPr preferRelativeResize="0"/>
          <p:nvPr/>
        </p:nvPicPr>
        <p:blipFill rotWithShape="1">
          <a:blip r:embed="rId3">
            <a:alphaModFix/>
          </a:blip>
          <a:srcRect/>
          <a:stretch/>
        </p:blipFill>
        <p:spPr>
          <a:xfrm>
            <a:off x="7802566" y="1690688"/>
            <a:ext cx="3807046" cy="4470269"/>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t>1. Why was the guide created? </a:t>
            </a:r>
            <a:endParaRPr/>
          </a:p>
        </p:txBody>
      </p:sp>
      <p:sp>
        <p:nvSpPr>
          <p:cNvPr id="106" name="Google Shape;106;p3"/>
          <p:cNvSpPr txBox="1">
            <a:spLocks noGrp="1"/>
          </p:cNvSpPr>
          <p:nvPr>
            <p:ph type="body" idx="1"/>
          </p:nvPr>
        </p:nvSpPr>
        <p:spPr>
          <a:xfrm>
            <a:off x="838200" y="2051655"/>
            <a:ext cx="10515600" cy="41333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Plan for and manage change </a:t>
            </a:r>
            <a:endParaRPr b="1"/>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Environmental and social challenges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Communities often know best</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Practical tools for communities to lead</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t>5. Discussion</a:t>
            </a:r>
            <a:endParaRPr/>
          </a:p>
        </p:txBody>
      </p:sp>
      <p:sp>
        <p:nvSpPr>
          <p:cNvPr id="312" name="Google Shape;312;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t>Please use the Q&amp;A function to post your questions. </a:t>
            </a:r>
            <a:endParaRPr/>
          </a:p>
        </p:txBody>
      </p:sp>
      <p:pic>
        <p:nvPicPr>
          <p:cNvPr id="313" name="Google Shape;313;p30" descr="A picture containing person, clothing, human face, person&#10;&#10;Description automatically generated"/>
          <p:cNvPicPr preferRelativeResize="0"/>
          <p:nvPr/>
        </p:nvPicPr>
        <p:blipFill rotWithShape="1">
          <a:blip r:embed="rId3">
            <a:alphaModFix/>
          </a:blip>
          <a:srcRect/>
          <a:stretch/>
        </p:blipFill>
        <p:spPr>
          <a:xfrm>
            <a:off x="3920330" y="2345024"/>
            <a:ext cx="4351339" cy="435133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t>6. Conclusion</a:t>
            </a:r>
            <a:endParaRPr/>
          </a:p>
        </p:txBody>
      </p:sp>
      <p:sp>
        <p:nvSpPr>
          <p:cNvPr id="319" name="Google Shape;319;p31"/>
          <p:cNvSpPr txBox="1">
            <a:spLocks noGrp="1"/>
          </p:cNvSpPr>
          <p:nvPr>
            <p:ph type="body" idx="1"/>
          </p:nvPr>
        </p:nvSpPr>
        <p:spPr>
          <a:xfrm>
            <a:off x="838200" y="2002408"/>
            <a:ext cx="6762750" cy="48555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Just transitions enable communities to develop positive visions for change, transform unfair systems, draw on diverse strengths and worldviews, and come together to solve problems in ways that work better for everyone.</a:t>
            </a: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We wish you all the best on your just transition journey.</a:t>
            </a:r>
            <a:endParaRPr/>
          </a:p>
        </p:txBody>
      </p:sp>
      <p:pic>
        <p:nvPicPr>
          <p:cNvPr id="320" name="Google Shape;320;p31" descr="A picture containing person, circle, art, human face&#10;&#10;Description automatically generated"/>
          <p:cNvPicPr preferRelativeResize="0"/>
          <p:nvPr/>
        </p:nvPicPr>
        <p:blipFill rotWithShape="1">
          <a:blip r:embed="rId3">
            <a:alphaModFix/>
          </a:blip>
          <a:srcRect/>
          <a:stretch/>
        </p:blipFill>
        <p:spPr>
          <a:xfrm>
            <a:off x="7152000" y="1321371"/>
            <a:ext cx="5040000" cy="535984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t>7. Where can you find the guide?</a:t>
            </a:r>
            <a:endParaRPr/>
          </a:p>
        </p:txBody>
      </p:sp>
      <p:sp>
        <p:nvSpPr>
          <p:cNvPr id="327" name="Google Shape;32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The guide is available online and can be downloaded for free from the following websites: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u="sng"/>
              <a:t>Ministry of Business, Innovation and Employment</a:t>
            </a:r>
            <a:endParaRPr/>
          </a:p>
          <a:p>
            <a:pPr marL="0" lvl="0" indent="0" algn="l" rtl="0">
              <a:lnSpc>
                <a:spcPct val="90000"/>
              </a:lnSpc>
              <a:spcBef>
                <a:spcPts val="1000"/>
              </a:spcBef>
              <a:spcAft>
                <a:spcPts val="0"/>
              </a:spcAft>
              <a:buClr>
                <a:schemeClr val="dk1"/>
              </a:buClr>
              <a:buSzPts val="2800"/>
              <a:buNone/>
            </a:pPr>
            <a:r>
              <a:rPr lang="en-US" u="sng">
                <a:solidFill>
                  <a:schemeClr val="hlink"/>
                </a:solidFill>
                <a:hlinkClick r:id="rId3"/>
              </a:rPr>
              <a:t>https://mbie.govt.nz/just-transitions-guide</a:t>
            </a:r>
            <a:endParaRPr/>
          </a:p>
          <a:p>
            <a:pPr marL="0" lvl="0" indent="0" algn="l" rtl="0">
              <a:lnSpc>
                <a:spcPct val="90000"/>
              </a:lnSpc>
              <a:spcBef>
                <a:spcPts val="1000"/>
              </a:spcBef>
              <a:spcAft>
                <a:spcPts val="0"/>
              </a:spcAft>
              <a:buClr>
                <a:schemeClr val="dk1"/>
              </a:buClr>
              <a:buSzPts val="2800"/>
              <a:buNone/>
            </a:pPr>
            <a:r>
              <a:rPr lang="en-US">
                <a:highlight>
                  <a:srgbClr val="FFFF00"/>
                </a:highlight>
              </a:rPr>
              <a:t> </a:t>
            </a:r>
            <a:endParaRPr/>
          </a:p>
          <a:p>
            <a:pPr marL="0" lvl="0" indent="0" algn="l" rtl="0">
              <a:lnSpc>
                <a:spcPct val="90000"/>
              </a:lnSpc>
              <a:spcBef>
                <a:spcPts val="1000"/>
              </a:spcBef>
              <a:spcAft>
                <a:spcPts val="0"/>
              </a:spcAft>
              <a:buClr>
                <a:schemeClr val="dk1"/>
              </a:buClr>
              <a:buSzPts val="2800"/>
              <a:buNone/>
            </a:pPr>
            <a:r>
              <a:rPr lang="en-US" u="sng"/>
              <a:t>Motu Economic and Public Policy Research</a:t>
            </a:r>
            <a:endParaRPr/>
          </a:p>
          <a:p>
            <a:pPr marL="0" lvl="0" indent="0" algn="l" rtl="0">
              <a:lnSpc>
                <a:spcPct val="90000"/>
              </a:lnSpc>
              <a:spcBef>
                <a:spcPts val="1000"/>
              </a:spcBef>
              <a:spcAft>
                <a:spcPts val="0"/>
              </a:spcAft>
              <a:buClr>
                <a:srgbClr val="0563C1"/>
              </a:buClr>
              <a:buSzPts val="2800"/>
              <a:buNone/>
            </a:pPr>
            <a:r>
              <a:rPr lang="en-US" u="sng">
                <a:solidFill>
                  <a:srgbClr val="0563C1"/>
                </a:solidFill>
                <a:hlinkClick r:id="rId4">
                  <a:extLst>
                    <a:ext uri="{A12FA001-AC4F-418D-AE19-62706E023703}">
                      <ahyp:hlinkClr xmlns:ahyp="http://schemas.microsoft.com/office/drawing/2018/hyperlinkcolor" val="tx"/>
                    </a:ext>
                  </a:extLst>
                </a:hlinkClick>
              </a:rPr>
              <a:t>https://www.motu.nz/our-research/environment-and-resources/just-transitions</a:t>
            </a:r>
            <a:endParaRPr/>
          </a:p>
          <a:p>
            <a:pPr marL="0" lvl="0" indent="0" algn="l" rtl="0">
              <a:lnSpc>
                <a:spcPct val="90000"/>
              </a:lnSpc>
              <a:spcBef>
                <a:spcPts val="1000"/>
              </a:spcBef>
              <a:spcAft>
                <a:spcPts val="0"/>
              </a:spcAft>
              <a:buClr>
                <a:schemeClr val="dk1"/>
              </a:buClr>
              <a:buSzPts val="2800"/>
              <a:buNone/>
            </a:pPr>
            <a:endParaRPr>
              <a:highlight>
                <a:srgbClr val="FFFF00"/>
              </a:highlight>
            </a:endParaRPr>
          </a:p>
          <a:p>
            <a:pPr marL="0" lvl="0" indent="0" algn="l" rtl="0">
              <a:lnSpc>
                <a:spcPct val="90000"/>
              </a:lnSpc>
              <a:spcBef>
                <a:spcPts val="1000"/>
              </a:spcBef>
              <a:spcAft>
                <a:spcPts val="0"/>
              </a:spcAft>
              <a:buClr>
                <a:schemeClr val="dk1"/>
              </a:buClr>
              <a:buSzPts val="2800"/>
              <a:buNone/>
            </a:pPr>
            <a:endParaRPr>
              <a:highlight>
                <a:srgbClr val="FFFF00"/>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t>2. How was the guide developed?</a:t>
            </a:r>
            <a:endParaRPr/>
          </a:p>
        </p:txBody>
      </p:sp>
      <p:sp>
        <p:nvSpPr>
          <p:cNvPr id="113" name="Google Shape;11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Commissioned by the Ministry of Business, Innovation and Employment</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Co-funding from the Aotearoa Foundation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Team of authors, advisors, facilitators and designers led by Motu Economic and Public Policy Research</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Inclusive approach – user-needs survey, dialogue meetings and external peer review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5"/>
          <p:cNvPicPr preferRelativeResize="0"/>
          <p:nvPr/>
        </p:nvPicPr>
        <p:blipFill rotWithShape="1">
          <a:blip r:embed="rId3">
            <a:alphaModFix/>
          </a:blip>
          <a:srcRect t="1967"/>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6"/>
          <p:cNvPicPr preferRelativeResize="0"/>
          <p:nvPr/>
        </p:nvPicPr>
        <p:blipFill rotWithShape="1">
          <a:blip r:embed="rId3">
            <a:alphaModFix/>
          </a:blip>
          <a:srcRect t="1560"/>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2.1 What are the case studies? </a:t>
            </a:r>
            <a:endParaRPr/>
          </a:p>
        </p:txBody>
      </p:sp>
      <p:sp>
        <p:nvSpPr>
          <p:cNvPr id="132" name="Google Shape;132;p7"/>
          <p:cNvSpPr txBox="1">
            <a:spLocks noGrp="1"/>
          </p:cNvSpPr>
          <p:nvPr>
            <p:ph type="body" idx="1"/>
          </p:nvPr>
        </p:nvSpPr>
        <p:spPr>
          <a:xfrm>
            <a:off x="838200" y="1830128"/>
            <a:ext cx="5907374"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The 17 case studies show just transition principles and processes in action – even if they might not be named as such by participants.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The case studies may be work-in-progress or the outcomes may have fallen short of aspirations, but there is value from the process.</a:t>
            </a:r>
            <a:endParaRPr/>
          </a:p>
        </p:txBody>
      </p:sp>
      <p:pic>
        <p:nvPicPr>
          <p:cNvPr id="133" name="Google Shape;133;p7" descr="A map of new zealand with black text&#10;&#10;Description automatically generated"/>
          <p:cNvPicPr preferRelativeResize="0"/>
          <p:nvPr/>
        </p:nvPicPr>
        <p:blipFill rotWithShape="1">
          <a:blip r:embed="rId3">
            <a:alphaModFix/>
          </a:blip>
          <a:srcRect/>
          <a:stretch/>
        </p:blipFill>
        <p:spPr>
          <a:xfrm>
            <a:off x="7015397" y="1521502"/>
            <a:ext cx="3839280" cy="49860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838200" y="54049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t>3. What are just transitions? </a:t>
            </a:r>
            <a:endParaRPr/>
          </a:p>
        </p:txBody>
      </p:sp>
      <p:sp>
        <p:nvSpPr>
          <p:cNvPr id="140" name="Google Shape;140;p8"/>
          <p:cNvSpPr txBox="1">
            <a:spLocks noGrp="1"/>
          </p:cNvSpPr>
          <p:nvPr>
            <p:ph type="body" idx="1"/>
          </p:nvPr>
        </p:nvSpPr>
        <p:spPr>
          <a:xfrm>
            <a:off x="838200" y="2166683"/>
            <a:ext cx="7524750" cy="503237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Change can be fast/slow, global/local, planned/unplanned</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Opportunity for positive outcomes</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No single definition – depends on the context</a:t>
            </a:r>
            <a:endParaRPr/>
          </a:p>
        </p:txBody>
      </p:sp>
      <p:pic>
        <p:nvPicPr>
          <p:cNvPr id="141" name="Google Shape;141;p8" descr="A cow in a field with buildings and trees&#10;&#10;Description automatically generated with low confidence"/>
          <p:cNvPicPr preferRelativeResize="0"/>
          <p:nvPr/>
        </p:nvPicPr>
        <p:blipFill rotWithShape="1">
          <a:blip r:embed="rId3">
            <a:alphaModFix/>
          </a:blip>
          <a:srcRect/>
          <a:stretch/>
        </p:blipFill>
        <p:spPr>
          <a:xfrm>
            <a:off x="7380600" y="1531032"/>
            <a:ext cx="5040000" cy="45256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Open Sans"/>
              <a:buNone/>
            </a:pPr>
            <a:r>
              <a:rPr lang="en-US" sz="3600" i="1"/>
              <a:t>3.1 International examples</a:t>
            </a:r>
            <a:endParaRPr/>
          </a:p>
        </p:txBody>
      </p:sp>
      <p:sp>
        <p:nvSpPr>
          <p:cNvPr id="148" name="Google Shape;148;p9"/>
          <p:cNvSpPr/>
          <p:nvPr/>
        </p:nvSpPr>
        <p:spPr>
          <a:xfrm>
            <a:off x="943431" y="1443949"/>
            <a:ext cx="5040000" cy="2520000"/>
          </a:xfrm>
          <a:prstGeom prst="roundRect">
            <a:avLst>
              <a:gd name="adj" fmla="val 16667"/>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“A just transition means greening the economy in a way that is as fair and inclusive as possible to everyone concerned, creating decent work opportunities and leaving no one behind.” </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International Labour Organisation</a:t>
            </a:r>
            <a:endParaRPr sz="1800" b="1">
              <a:solidFill>
                <a:schemeClr val="lt1"/>
              </a:solidFill>
              <a:latin typeface="Calibri"/>
              <a:ea typeface="Calibri"/>
              <a:cs typeface="Calibri"/>
              <a:sym typeface="Calibri"/>
            </a:endParaRPr>
          </a:p>
        </p:txBody>
      </p:sp>
      <p:sp>
        <p:nvSpPr>
          <p:cNvPr id="149" name="Google Shape;149;p9"/>
          <p:cNvSpPr/>
          <p:nvPr/>
        </p:nvSpPr>
        <p:spPr>
          <a:xfrm>
            <a:off x="6183089" y="1443948"/>
            <a:ext cx="5040000" cy="2520000"/>
          </a:xfrm>
          <a:prstGeom prst="roundRect">
            <a:avLst>
              <a:gd name="adj" fmla="val 16667"/>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“Just transition is a vision-led, unifying and place-based set of principles, processes and practices that build economic and political power to shift from an extractive economy to a regenerative economy.” </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 - </a:t>
            </a:r>
            <a:r>
              <a:rPr lang="en-US" sz="1800" b="1">
                <a:solidFill>
                  <a:schemeClr val="lt1"/>
                </a:solidFill>
                <a:latin typeface="Calibri"/>
                <a:ea typeface="Calibri"/>
                <a:cs typeface="Calibri"/>
                <a:sym typeface="Calibri"/>
              </a:rPr>
              <a:t>Climate Justice Alliance (USA)</a:t>
            </a:r>
            <a:endParaRPr sz="1800" b="1">
              <a:solidFill>
                <a:schemeClr val="lt1"/>
              </a:solidFill>
              <a:latin typeface="Calibri"/>
              <a:ea typeface="Calibri"/>
              <a:cs typeface="Calibri"/>
              <a:sym typeface="Calibri"/>
            </a:endParaRPr>
          </a:p>
        </p:txBody>
      </p:sp>
      <p:sp>
        <p:nvSpPr>
          <p:cNvPr id="150" name="Google Shape;150;p9"/>
          <p:cNvSpPr/>
          <p:nvPr/>
        </p:nvSpPr>
        <p:spPr>
          <a:xfrm>
            <a:off x="943431" y="4165377"/>
            <a:ext cx="5040000" cy="2520000"/>
          </a:xfrm>
          <a:prstGeom prst="roundRect">
            <a:avLst>
              <a:gd name="adj" fmla="val 16667"/>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“The imperative of a just transition is that governments design policies in a way that ensures the benefits of climate change action are shared widely, while the costs do not unfairly burden those least able to pay, or whose livelihoods are directly or indirectly at risk as the economy shifts and changes.”  </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Just Transition Commission (Scotland)</a:t>
            </a:r>
            <a:endParaRPr sz="1800" b="1">
              <a:solidFill>
                <a:schemeClr val="lt1"/>
              </a:solidFill>
              <a:latin typeface="Calibri"/>
              <a:ea typeface="Calibri"/>
              <a:cs typeface="Calibri"/>
              <a:sym typeface="Calibri"/>
            </a:endParaRPr>
          </a:p>
        </p:txBody>
      </p:sp>
      <p:sp>
        <p:nvSpPr>
          <p:cNvPr id="151" name="Google Shape;151;p9"/>
          <p:cNvSpPr/>
          <p:nvPr/>
        </p:nvSpPr>
        <p:spPr>
          <a:xfrm>
            <a:off x="6183089" y="4165376"/>
            <a:ext cx="5040000" cy="2520000"/>
          </a:xfrm>
          <a:prstGeom prst="roundRect">
            <a:avLst>
              <a:gd name="adj" fmla="val 16667"/>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“At the company level, a just transition is an enterprise-wide process that plans emissions reduction efforts to maximize positive impacts and minimize negative impacts on workers and communities through retention and redeployment, skills training, new job creation, social inclusion and community renewal.”  </a:t>
            </a:r>
            <a:endParaRPr/>
          </a:p>
          <a:p>
            <a:pPr marL="0" marR="0" lvl="0" indent="0" algn="l" rtl="0">
              <a:spcBef>
                <a:spcPts val="0"/>
              </a:spcBef>
              <a:spcAft>
                <a:spcPts val="0"/>
              </a:spcAft>
              <a:buNone/>
            </a:pPr>
            <a:r>
              <a:rPr lang="en-US" sz="1800" b="1">
                <a:solidFill>
                  <a:schemeClr val="lt1"/>
                </a:solidFill>
                <a:latin typeface="Calibri"/>
                <a:ea typeface="Calibri"/>
                <a:cs typeface="Calibri"/>
                <a:sym typeface="Calibri"/>
              </a:rPr>
              <a:t>- Just Transitions Centre and the B Team</a:t>
            </a:r>
            <a:endParaRPr sz="1800" b="1">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2306</Words>
  <Application>Microsoft Office PowerPoint</Application>
  <PresentationFormat>Widescreen</PresentationFormat>
  <Paragraphs>261</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Arial</vt:lpstr>
      <vt:lpstr>Open Sans</vt:lpstr>
      <vt:lpstr>Office Theme</vt:lpstr>
      <vt:lpstr>PowerPoint Presentation</vt:lpstr>
      <vt:lpstr>Outline</vt:lpstr>
      <vt:lpstr>1. Why was the guide created? </vt:lpstr>
      <vt:lpstr>2. How was the guide developed?</vt:lpstr>
      <vt:lpstr>PowerPoint Presentation</vt:lpstr>
      <vt:lpstr>PowerPoint Presentation</vt:lpstr>
      <vt:lpstr>2.1 What are the case studies? </vt:lpstr>
      <vt:lpstr>3. What are just transitions? </vt:lpstr>
      <vt:lpstr>3.1 International examples</vt:lpstr>
      <vt:lpstr>3.2 Features of just transitions in the guide </vt:lpstr>
      <vt:lpstr>3.3 Caring through a community network in South Dunedin</vt:lpstr>
      <vt:lpstr>3.4 Just transitions and Te Tiriti</vt:lpstr>
      <vt:lpstr>3.5 Just transitions and te ao Māori </vt:lpstr>
      <vt:lpstr>PowerPoint Presentation</vt:lpstr>
      <vt:lpstr>3.7 Ngāti Manu keep the home fires burning</vt:lpstr>
      <vt:lpstr>4. What are just transition processes?</vt:lpstr>
      <vt:lpstr>PowerPoint Presentation</vt:lpstr>
      <vt:lpstr>4.2 Connecting – Key messages</vt:lpstr>
      <vt:lpstr>4.3 Te Hiko: Centre for Community Innovation</vt:lpstr>
      <vt:lpstr>PowerPoint Presentation</vt:lpstr>
      <vt:lpstr>4.5 Planning – Key messages</vt:lpstr>
      <vt:lpstr>4.6 Planning – a decision-making cycle</vt:lpstr>
      <vt:lpstr>4.7 Transforming Lake Taupō</vt:lpstr>
      <vt:lpstr>PowerPoint Presentation</vt:lpstr>
      <vt:lpstr>4.9 Acting – Key messages</vt:lpstr>
      <vt:lpstr>4.10 The Land and Water Forum</vt:lpstr>
      <vt:lpstr>PowerPoint Presentation</vt:lpstr>
      <vt:lpstr>4.12 Adapting – Key messages</vt:lpstr>
      <vt:lpstr>4.13 Monitoring Fiordland’s marine environment </vt:lpstr>
      <vt:lpstr>5. Discussion</vt:lpstr>
      <vt:lpstr>6. Conclusion</vt:lpstr>
      <vt:lpstr>7. Where can you find the guide?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Brown</dc:creator>
  <cp:lastModifiedBy>Emma Williams</cp:lastModifiedBy>
  <cp:revision>1</cp:revision>
  <dcterms:created xsi:type="dcterms:W3CDTF">2023-06-29T21:57:56Z</dcterms:created>
  <dcterms:modified xsi:type="dcterms:W3CDTF">2023-08-04T04:48:27Z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38466f7-346c-47bb-a4d2-4a6558d61975_Enabled">
    <vt:lpwstr>true</vt:lpwstr>
  </property>
  <property fmtid="{D5CDD505-2E9C-101B-9397-08002B2CF9AE}" pid="3" name="MSIP_Label_738466f7-346c-47bb-a4d2-4a6558d61975_SetDate">
    <vt:lpwstr>2023-08-01T22:59:15Z</vt:lpwstr>
  </property>
  <property fmtid="{D5CDD505-2E9C-101B-9397-08002B2CF9AE}" pid="4" name="MSIP_Label_738466f7-346c-47bb-a4d2-4a6558d61975_Method">
    <vt:lpwstr>Privileged</vt:lpwstr>
  </property>
  <property fmtid="{D5CDD505-2E9C-101B-9397-08002B2CF9AE}" pid="5" name="MSIP_Label_738466f7-346c-47bb-a4d2-4a6558d61975_Name">
    <vt:lpwstr>UNCLASSIFIED</vt:lpwstr>
  </property>
  <property fmtid="{D5CDD505-2E9C-101B-9397-08002B2CF9AE}" pid="6" name="MSIP_Label_738466f7-346c-47bb-a4d2-4a6558d61975_SiteId">
    <vt:lpwstr>78b2bd11-e42b-47ea-b011-2e04c3af5ec1</vt:lpwstr>
  </property>
  <property fmtid="{D5CDD505-2E9C-101B-9397-08002B2CF9AE}" pid="7" name="MSIP_Label_738466f7-346c-47bb-a4d2-4a6558d61975_ActionId">
    <vt:lpwstr>012e6bfe-871a-43bd-a2fd-1066c4004026</vt:lpwstr>
  </property>
  <property fmtid="{D5CDD505-2E9C-101B-9397-08002B2CF9AE}" pid="8" name="MSIP_Label_738466f7-346c-47bb-a4d2-4a6558d61975_ContentBits">
    <vt:lpwstr>0</vt:lpwstr>
  </property>
</Properties>
</file>